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0"/>
  </p:notesMasterIdLst>
  <p:handoutMasterIdLst>
    <p:handoutMasterId r:id="rId11"/>
  </p:handoutMasterIdLst>
  <p:sldIdLst>
    <p:sldId id="256" r:id="rId2"/>
    <p:sldId id="257" r:id="rId3"/>
    <p:sldId id="258" r:id="rId4"/>
    <p:sldId id="259" r:id="rId5"/>
    <p:sldId id="260" r:id="rId6"/>
    <p:sldId id="262" r:id="rId7"/>
    <p:sldId id="263" r:id="rId8"/>
    <p:sldId id="261"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965" autoAdjust="0"/>
  </p:normalViewPr>
  <p:slideViewPr>
    <p:cSldViewPr>
      <p:cViewPr varScale="1">
        <p:scale>
          <a:sx n="67" d="100"/>
          <a:sy n="67" d="100"/>
        </p:scale>
        <p:origin x="-133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1"/>
          </a:xfrm>
          <a:prstGeom prst="rect">
            <a:avLst/>
          </a:prstGeom>
        </p:spPr>
        <p:txBody>
          <a:bodyPr vert="horz" lIns="92080" tIns="46040" rIns="92080" bIns="46040" rtlCol="0"/>
          <a:lstStyle>
            <a:lvl1pPr algn="l">
              <a:defRPr sz="1200"/>
            </a:lvl1pPr>
          </a:lstStyle>
          <a:p>
            <a:endParaRPr lang="en-CA"/>
          </a:p>
        </p:txBody>
      </p:sp>
      <p:sp>
        <p:nvSpPr>
          <p:cNvPr id="3" name="Date Placeholder 2"/>
          <p:cNvSpPr>
            <a:spLocks noGrp="1"/>
          </p:cNvSpPr>
          <p:nvPr>
            <p:ph type="dt" sz="quarter" idx="1"/>
          </p:nvPr>
        </p:nvSpPr>
        <p:spPr>
          <a:xfrm>
            <a:off x="3970960" y="0"/>
            <a:ext cx="3037840" cy="464821"/>
          </a:xfrm>
          <a:prstGeom prst="rect">
            <a:avLst/>
          </a:prstGeom>
        </p:spPr>
        <p:txBody>
          <a:bodyPr vert="horz" lIns="92080" tIns="46040" rIns="92080" bIns="46040" rtlCol="0"/>
          <a:lstStyle>
            <a:lvl1pPr algn="r">
              <a:defRPr sz="1200"/>
            </a:lvl1pPr>
          </a:lstStyle>
          <a:p>
            <a:endParaRPr lang="en-CA"/>
          </a:p>
        </p:txBody>
      </p:sp>
      <p:sp>
        <p:nvSpPr>
          <p:cNvPr id="4" name="Footer Placeholder 3"/>
          <p:cNvSpPr>
            <a:spLocks noGrp="1"/>
          </p:cNvSpPr>
          <p:nvPr>
            <p:ph type="ftr" sz="quarter" idx="2"/>
          </p:nvPr>
        </p:nvSpPr>
        <p:spPr>
          <a:xfrm>
            <a:off x="1" y="8829983"/>
            <a:ext cx="3037840" cy="464821"/>
          </a:xfrm>
          <a:prstGeom prst="rect">
            <a:avLst/>
          </a:prstGeom>
        </p:spPr>
        <p:txBody>
          <a:bodyPr vert="horz" lIns="92080" tIns="46040" rIns="92080" bIns="46040" rtlCol="0" anchor="b"/>
          <a:lstStyle>
            <a:lvl1pPr algn="l">
              <a:defRPr sz="1200"/>
            </a:lvl1pPr>
          </a:lstStyle>
          <a:p>
            <a:endParaRPr lang="en-CA"/>
          </a:p>
        </p:txBody>
      </p:sp>
      <p:sp>
        <p:nvSpPr>
          <p:cNvPr id="5" name="Slide Number Placeholder 4"/>
          <p:cNvSpPr>
            <a:spLocks noGrp="1"/>
          </p:cNvSpPr>
          <p:nvPr>
            <p:ph type="sldNum" sz="quarter" idx="3"/>
          </p:nvPr>
        </p:nvSpPr>
        <p:spPr>
          <a:xfrm>
            <a:off x="3970960" y="8829983"/>
            <a:ext cx="3037840" cy="464821"/>
          </a:xfrm>
          <a:prstGeom prst="rect">
            <a:avLst/>
          </a:prstGeom>
        </p:spPr>
        <p:txBody>
          <a:bodyPr vert="horz" lIns="92080" tIns="46040" rIns="92080" bIns="46040" rtlCol="0" anchor="b"/>
          <a:lstStyle>
            <a:lvl1pPr algn="r">
              <a:defRPr sz="1200"/>
            </a:lvl1pPr>
          </a:lstStyle>
          <a:p>
            <a:fld id="{E23C3C8C-9E06-436B-A3BF-96538B6F014D}" type="slidenum">
              <a:rPr lang="en-CA" smtClean="0"/>
              <a:t>‹#›</a:t>
            </a:fld>
            <a:endParaRPr lang="en-CA"/>
          </a:p>
        </p:txBody>
      </p:sp>
    </p:spTree>
    <p:extLst>
      <p:ext uri="{BB962C8B-B14F-4D97-AF65-F5344CB8AC3E}">
        <p14:creationId xmlns:p14="http://schemas.microsoft.com/office/powerpoint/2010/main" val="352903653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1"/>
          </a:xfrm>
          <a:prstGeom prst="rect">
            <a:avLst/>
          </a:prstGeom>
        </p:spPr>
        <p:txBody>
          <a:bodyPr vert="horz" lIns="93176" tIns="46588" rIns="93176" bIns="46588" rtlCol="0"/>
          <a:lstStyle>
            <a:lvl1pPr algn="l">
              <a:defRPr sz="1200"/>
            </a:lvl1pPr>
          </a:lstStyle>
          <a:p>
            <a:endParaRPr lang="en-CA"/>
          </a:p>
        </p:txBody>
      </p:sp>
      <p:sp>
        <p:nvSpPr>
          <p:cNvPr id="3" name="Date Placeholder 2"/>
          <p:cNvSpPr>
            <a:spLocks noGrp="1"/>
          </p:cNvSpPr>
          <p:nvPr>
            <p:ph type="dt" idx="1"/>
          </p:nvPr>
        </p:nvSpPr>
        <p:spPr>
          <a:xfrm>
            <a:off x="3970938" y="0"/>
            <a:ext cx="3037840" cy="464821"/>
          </a:xfrm>
          <a:prstGeom prst="rect">
            <a:avLst/>
          </a:prstGeom>
        </p:spPr>
        <p:txBody>
          <a:bodyPr vert="horz" lIns="93176" tIns="46588" rIns="93176" bIns="46588" rtlCol="0"/>
          <a:lstStyle>
            <a:lvl1pPr algn="r">
              <a:defRPr sz="1200"/>
            </a:lvl1pPr>
          </a:lstStyle>
          <a:p>
            <a:endParaRPr lang="en-CA"/>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6" tIns="46588" rIns="93176" bIns="46588" rtlCol="0" anchor="ctr"/>
          <a:lstStyle/>
          <a:p>
            <a:endParaRPr lang="en-CA"/>
          </a:p>
        </p:txBody>
      </p:sp>
      <p:sp>
        <p:nvSpPr>
          <p:cNvPr id="5" name="Notes Placeholder 4"/>
          <p:cNvSpPr>
            <a:spLocks noGrp="1"/>
          </p:cNvSpPr>
          <p:nvPr>
            <p:ph type="body" sz="quarter" idx="3"/>
          </p:nvPr>
        </p:nvSpPr>
        <p:spPr>
          <a:xfrm>
            <a:off x="701040" y="4415791"/>
            <a:ext cx="5608320" cy="4183381"/>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1" y="8829967"/>
            <a:ext cx="3037840" cy="464821"/>
          </a:xfrm>
          <a:prstGeom prst="rect">
            <a:avLst/>
          </a:prstGeom>
        </p:spPr>
        <p:txBody>
          <a:bodyPr vert="horz" lIns="93176" tIns="46588" rIns="93176" bIns="46588"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1"/>
          </a:xfrm>
          <a:prstGeom prst="rect">
            <a:avLst/>
          </a:prstGeom>
        </p:spPr>
        <p:txBody>
          <a:bodyPr vert="horz" lIns="93176" tIns="46588" rIns="93176" bIns="46588" rtlCol="0" anchor="b"/>
          <a:lstStyle>
            <a:lvl1pPr algn="r">
              <a:defRPr sz="1200"/>
            </a:lvl1pPr>
          </a:lstStyle>
          <a:p>
            <a:fld id="{B7E0E6E2-7129-44E9-974A-314F781C68BB}" type="slidenum">
              <a:rPr lang="en-CA" smtClean="0"/>
              <a:pPr/>
              <a:t>‹#›</a:t>
            </a:fld>
            <a:endParaRPr lang="en-CA"/>
          </a:p>
        </p:txBody>
      </p:sp>
    </p:spTree>
    <p:extLst>
      <p:ext uri="{BB962C8B-B14F-4D97-AF65-F5344CB8AC3E}">
        <p14:creationId xmlns:p14="http://schemas.microsoft.com/office/powerpoint/2010/main" val="85847885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Attraction and Mate Selection</a:t>
            </a:r>
          </a:p>
          <a:p>
            <a:endParaRPr lang="en-GB" sz="1400" b="0" dirty="0" smtClean="0"/>
          </a:p>
          <a:p>
            <a:r>
              <a:rPr lang="en-GB" sz="1400" b="0" dirty="0" smtClean="0"/>
              <a:t>Today it is a lot more complex than it used to be when it comes to making decisions about partnering</a:t>
            </a:r>
          </a:p>
          <a:p>
            <a:endParaRPr lang="en-GB" sz="1400" b="0" dirty="0" smtClean="0"/>
          </a:p>
          <a:p>
            <a:r>
              <a:rPr lang="en-GB" sz="1400" b="0" dirty="0" smtClean="0"/>
              <a:t>Young</a:t>
            </a:r>
            <a:r>
              <a:rPr lang="en-GB" sz="1400" b="0" baseline="0" dirty="0" smtClean="0"/>
              <a:t> adults are concerned about whether they can form a satisfying, successful, lifetime relationship and still be true to themself</a:t>
            </a:r>
            <a:endParaRPr lang="en-CA" sz="1400" b="0" dirty="0" smtClean="0"/>
          </a:p>
          <a:p>
            <a:r>
              <a:rPr lang="en-GB" b="1" dirty="0" smtClean="0"/>
              <a:t> </a:t>
            </a:r>
            <a:endParaRPr lang="en-CA" dirty="0" smtClean="0"/>
          </a:p>
          <a:p>
            <a:pPr lvl="0"/>
            <a:r>
              <a:rPr lang="en-GB" dirty="0" smtClean="0"/>
              <a:t>Do they want to be married, live common law, stay single, and</a:t>
            </a:r>
            <a:r>
              <a:rPr lang="en-GB" baseline="0" dirty="0" smtClean="0"/>
              <a:t> if they figure that out, what type of person if another is desired will that be? Exogamous? Endogamous? Gender? Orientation? And so on…</a:t>
            </a:r>
            <a:endParaRPr lang="en-GB" dirty="0" smtClean="0"/>
          </a:p>
          <a:p>
            <a:pPr lvl="0"/>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“historically and in many cultures today romantic love is considered a hindrance to marital stability” (</a:t>
            </a:r>
            <a:r>
              <a:rPr lang="en-GB" dirty="0" err="1" smtClean="0"/>
              <a:t>Kelman</a:t>
            </a:r>
            <a:r>
              <a:rPr lang="en-GB" dirty="0" smtClean="0"/>
              <a:t> 1999 cited in Holloway et al 2003)</a:t>
            </a:r>
          </a:p>
          <a:p>
            <a:pPr lvl="0"/>
            <a:endParaRPr lang="en-GB" dirty="0" smtClean="0"/>
          </a:p>
          <a:p>
            <a:pPr lvl="0"/>
            <a:r>
              <a:rPr lang="en-GB" dirty="0" smtClean="0"/>
              <a:t>While some Canadians</a:t>
            </a:r>
            <a:r>
              <a:rPr lang="en-GB" baseline="0" dirty="0" smtClean="0"/>
              <a:t> today are partnering due to arranged marriages, </a:t>
            </a:r>
            <a:r>
              <a:rPr lang="en-GB" dirty="0" smtClean="0"/>
              <a:t>many intimate</a:t>
            </a:r>
            <a:r>
              <a:rPr lang="en-GB" baseline="0" dirty="0" smtClean="0"/>
              <a:t> partnerships</a:t>
            </a:r>
            <a:r>
              <a:rPr lang="en-GB" dirty="0" smtClean="0"/>
              <a:t> in Canada are the result of free choice – termed officially as </a:t>
            </a:r>
            <a:r>
              <a:rPr lang="en-GB" b="1" dirty="0" smtClean="0"/>
              <a:t>free choice</a:t>
            </a:r>
            <a:r>
              <a:rPr lang="en-GB" b="1" baseline="0" dirty="0" smtClean="0"/>
              <a:t> mate selection</a:t>
            </a:r>
            <a:endParaRPr lang="en-GB" b="1" dirty="0" smtClean="0"/>
          </a:p>
          <a:p>
            <a:pPr lvl="0"/>
            <a:endParaRPr lang="en-GB" dirty="0" smtClean="0"/>
          </a:p>
          <a:p>
            <a:pPr lvl="0"/>
            <a:r>
              <a:rPr lang="en-GB" dirty="0" smtClean="0"/>
              <a:t>Free choice is usually based on attraction and romantic love and sexual</a:t>
            </a:r>
            <a:r>
              <a:rPr lang="en-GB" baseline="0" dirty="0" smtClean="0"/>
              <a:t> attraction – although is this a biological phenomenon or a social construct????</a:t>
            </a:r>
            <a:endParaRPr lang="en-CA" dirty="0"/>
          </a:p>
        </p:txBody>
      </p:sp>
      <p:sp>
        <p:nvSpPr>
          <p:cNvPr id="5" name="Date Placeholder 4"/>
          <p:cNvSpPr>
            <a:spLocks noGrp="1"/>
          </p:cNvSpPr>
          <p:nvPr>
            <p:ph type="dt" idx="11"/>
          </p:nvPr>
        </p:nvSpPr>
        <p:spPr/>
        <p:txBody>
          <a:bodyPr/>
          <a:lstStyle/>
          <a:p>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5" name="Date Placeholder 4"/>
          <p:cNvSpPr>
            <a:spLocks noGrp="1"/>
          </p:cNvSpPr>
          <p:nvPr>
            <p:ph type="dt" idx="11"/>
          </p:nvPr>
        </p:nvSpPr>
        <p:spPr/>
        <p:txBody>
          <a:bodyPr/>
          <a:lstStyle/>
          <a:p>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b="1" dirty="0" smtClean="0"/>
              <a:t>natural selection</a:t>
            </a:r>
            <a:r>
              <a:rPr lang="en-GB" dirty="0" smtClean="0"/>
              <a:t> (evolution) mate selection preferences are based on reproduction and passing on traits to our offspring that will ensure / improve survival &gt;  the idea is that attraction based on finding these traits </a:t>
            </a:r>
            <a:endParaRPr lang="en-CA" dirty="0" smtClean="0"/>
          </a:p>
          <a:p>
            <a:endParaRPr lang="en-GB" i="1" dirty="0" smtClean="0"/>
          </a:p>
          <a:p>
            <a:r>
              <a:rPr lang="en-GB" i="1" dirty="0" smtClean="0"/>
              <a:t>example of study in rainforest on attraction &gt; showed men photos of many different type of women and the ones that they seemed most attracted to were physically built for bearing children – wider hips, strong and healthy looking – as opposed to popular media representations of “beauty” today which is more thin</a:t>
            </a:r>
            <a:endParaRPr lang="en-CA" i="1" dirty="0" smtClean="0"/>
          </a:p>
          <a:p>
            <a:r>
              <a:rPr lang="en-GB" i="1" dirty="0" smtClean="0"/>
              <a:t> </a:t>
            </a:r>
            <a:endParaRPr lang="en-CA" dirty="0" smtClean="0"/>
          </a:p>
          <a:p>
            <a:pPr lvl="0"/>
            <a:r>
              <a:rPr lang="en-GB" dirty="0" smtClean="0"/>
              <a:t>David Buss looked at research in 37 cultures and determined that people</a:t>
            </a:r>
            <a:r>
              <a:rPr lang="en-GB" baseline="0" dirty="0" smtClean="0"/>
              <a:t> are still attracted to the person with whom they can raise the most successful children – though we don’t realize that we are programmed that way (it is in our subconscious)</a:t>
            </a:r>
          </a:p>
          <a:p>
            <a:pPr lvl="0"/>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universally</a:t>
            </a:r>
            <a:r>
              <a:rPr lang="en-GB" baseline="0" dirty="0" smtClean="0"/>
              <a:t> it seems m</a:t>
            </a:r>
            <a:r>
              <a:rPr lang="en-GB" dirty="0" smtClean="0"/>
              <a:t>en are more attracted to what appeals to them as physically healthy and able to reproduce –</a:t>
            </a:r>
            <a:r>
              <a:rPr lang="en-GB" baseline="0" dirty="0" smtClean="0"/>
              <a:t> </a:t>
            </a:r>
            <a:r>
              <a:rPr lang="en-GB" baseline="0" smtClean="0"/>
              <a:t>so women who are</a:t>
            </a:r>
            <a:r>
              <a:rPr lang="en-GB" smtClean="0"/>
              <a:t> </a:t>
            </a:r>
            <a:r>
              <a:rPr lang="en-GB" dirty="0" smtClean="0"/>
              <a:t>young, healthy, attractive, shiny hair</a:t>
            </a:r>
            <a:r>
              <a:rPr lang="en-GB" baseline="0" dirty="0" smtClean="0"/>
              <a:t> full lips, curves</a:t>
            </a:r>
            <a:r>
              <a:rPr lang="en-GB" dirty="0" smtClean="0"/>
              <a:t> etc.</a:t>
            </a:r>
            <a:endParaRPr lang="en-CA" dirty="0" smtClean="0"/>
          </a:p>
          <a:p>
            <a:pPr lvl="0"/>
            <a:endParaRPr lang="en-GB" baseline="0" dirty="0" smtClean="0"/>
          </a:p>
          <a:p>
            <a:pPr lvl="0"/>
            <a:r>
              <a:rPr lang="en-GB" dirty="0" smtClean="0"/>
              <a:t>felt that women marry “up” to ensure survival of their children and themselves and are attracted to in the past physically</a:t>
            </a:r>
            <a:r>
              <a:rPr lang="en-GB" baseline="0" dirty="0" smtClean="0"/>
              <a:t> capable men but in today’s society that extends to </a:t>
            </a:r>
            <a:r>
              <a:rPr lang="en-GB" dirty="0" smtClean="0"/>
              <a:t>intelligence, education, work ethic etc.</a:t>
            </a:r>
            <a:endParaRPr lang="en-CA" dirty="0" smtClean="0"/>
          </a:p>
          <a:p>
            <a:pPr lvl="0"/>
            <a:endParaRPr lang="en-GB" dirty="0" smtClean="0"/>
          </a:p>
          <a:p>
            <a:endParaRPr lang="en-CA" dirty="0"/>
          </a:p>
        </p:txBody>
      </p:sp>
      <p:sp>
        <p:nvSpPr>
          <p:cNvPr id="5" name="Date Placeholder 4"/>
          <p:cNvSpPr>
            <a:spLocks noGrp="1"/>
          </p:cNvSpPr>
          <p:nvPr>
            <p:ph type="dt" idx="11"/>
          </p:nvPr>
        </p:nvSpPr>
        <p:spPr/>
        <p:txBody>
          <a:bodyPr/>
          <a:lstStyle/>
          <a:p>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b="1" dirty="0" smtClean="0"/>
              <a:t>social homogamy</a:t>
            </a:r>
            <a:r>
              <a:rPr lang="en-GB" dirty="0" smtClean="0"/>
              <a:t>  is a theory that individuals are attracted to people from similar background with similar expectations and beliefs</a:t>
            </a:r>
          </a:p>
          <a:p>
            <a:pPr lvl="0"/>
            <a:endParaRPr lang="en-CA" dirty="0" smtClean="0"/>
          </a:p>
          <a:p>
            <a:pPr lvl="0"/>
            <a:r>
              <a:rPr lang="en-GB" dirty="0" smtClean="0"/>
              <a:t>The highest correlations are between age, race, ethnic back ground, religion, socio-economic status and political views</a:t>
            </a:r>
            <a:endParaRPr lang="en-CA" dirty="0" smtClean="0"/>
          </a:p>
          <a:p>
            <a:pPr lvl="0"/>
            <a:endParaRPr lang="en-GB" dirty="0" smtClean="0"/>
          </a:p>
          <a:p>
            <a:pPr lvl="0"/>
            <a:r>
              <a:rPr lang="en-GB" dirty="0" smtClean="0"/>
              <a:t>proximity is a key factor in today’s society &gt; people fall in love with and marry those who live and work nearby etc.</a:t>
            </a:r>
            <a:endParaRPr lang="en-CA" dirty="0" smtClean="0"/>
          </a:p>
          <a:p>
            <a:endParaRPr lang="en-CA" dirty="0"/>
          </a:p>
        </p:txBody>
      </p:sp>
      <p:sp>
        <p:nvSpPr>
          <p:cNvPr id="5" name="Date Placeholder 4"/>
          <p:cNvSpPr>
            <a:spLocks noGrp="1"/>
          </p:cNvSpPr>
          <p:nvPr>
            <p:ph type="dt" idx="11"/>
          </p:nvPr>
        </p:nvSpPr>
        <p:spPr/>
        <p:txBody>
          <a:bodyPr/>
          <a:lstStyle/>
          <a:p>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b="1" dirty="0" smtClean="0"/>
              <a:t>ideal mate theory</a:t>
            </a:r>
            <a:r>
              <a:rPr lang="en-GB" dirty="0" smtClean="0"/>
              <a:t> states that attraction is based on the unconscious image of an ideal mate, formed on our own interpretations (symbolic interactionism) </a:t>
            </a:r>
          </a:p>
          <a:p>
            <a:pPr lvl="0"/>
            <a:endParaRPr lang="en-CA" dirty="0" smtClean="0"/>
          </a:p>
          <a:p>
            <a:pPr lvl="0"/>
            <a:r>
              <a:rPr lang="en-GB" dirty="0" smtClean="0"/>
              <a:t>perceptions of love at first sight is simply a recognition of what you knew you wanted</a:t>
            </a:r>
            <a:endParaRPr lang="en-CA" dirty="0" smtClean="0"/>
          </a:p>
          <a:p>
            <a:endParaRPr lang="en-CA" dirty="0"/>
          </a:p>
        </p:txBody>
      </p:sp>
      <p:sp>
        <p:nvSpPr>
          <p:cNvPr id="5" name="Date Placeholder 4"/>
          <p:cNvSpPr>
            <a:spLocks noGrp="1"/>
          </p:cNvSpPr>
          <p:nvPr>
            <p:ph type="dt" idx="11"/>
          </p:nvPr>
        </p:nvSpPr>
        <p:spPr/>
        <p:txBody>
          <a:bodyPr/>
          <a:lstStyle/>
          <a:p>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older men and younger women </a:t>
            </a:r>
          </a:p>
          <a:p>
            <a:endParaRPr lang="en-US" dirty="0" smtClean="0"/>
          </a:p>
          <a:p>
            <a:r>
              <a:rPr lang="en-US" dirty="0" smtClean="0"/>
              <a:t>Men marry younger women worldwide</a:t>
            </a:r>
            <a:r>
              <a:rPr lang="en-US" baseline="0" dirty="0" smtClean="0"/>
              <a:t> </a:t>
            </a:r>
          </a:p>
          <a:p>
            <a:endParaRPr lang="en-US" baseline="0" dirty="0" smtClean="0"/>
          </a:p>
          <a:p>
            <a:r>
              <a:rPr lang="en-US" baseline="0" dirty="0" smtClean="0"/>
              <a:t>The average age difference in Canada is 2 years (this is one of the lowest in the world)</a:t>
            </a:r>
          </a:p>
          <a:p>
            <a:r>
              <a:rPr lang="en-US" baseline="0" dirty="0" smtClean="0"/>
              <a:t>In Iran the average age diff is 5 years and this is one of the highest</a:t>
            </a:r>
          </a:p>
          <a:p>
            <a:endParaRPr lang="en-US" baseline="0" dirty="0" smtClean="0"/>
          </a:p>
          <a:p>
            <a:r>
              <a:rPr lang="en-US" baseline="0" dirty="0" smtClean="0"/>
              <a:t>Age diff can be explained by evolutionary psychology – older men who have proven resources are considered more desirable in all societies (will be able to help protect babies)  and younger women are considered to be more sexually desirable (some would say this is because of fertility)</a:t>
            </a:r>
          </a:p>
          <a:p>
            <a:endParaRPr lang="en-US" baseline="0" dirty="0" smtClean="0"/>
          </a:p>
          <a:p>
            <a:r>
              <a:rPr lang="en-US" baseline="0" dirty="0" smtClean="0"/>
              <a:t>Feminist view – this ensures domination – more traditional values / may be more in </a:t>
            </a:r>
            <a:r>
              <a:rPr lang="en-US" baseline="0" dirty="0" err="1" smtClean="0"/>
              <a:t>favour</a:t>
            </a:r>
            <a:r>
              <a:rPr lang="en-US" baseline="0" dirty="0" smtClean="0"/>
              <a:t> of the male being older</a:t>
            </a:r>
          </a:p>
          <a:p>
            <a:r>
              <a:rPr lang="en-US" baseline="0" dirty="0" smtClean="0"/>
              <a:t>Exchange theory – its all about what you bring to the table</a:t>
            </a:r>
          </a:p>
          <a:p>
            <a:endParaRPr lang="en-US" baseline="0" dirty="0" smtClean="0"/>
          </a:p>
          <a:p>
            <a:endParaRPr lang="en-CA" dirty="0"/>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658762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attraction as fair exchange</a:t>
            </a:r>
            <a:r>
              <a:rPr lang="en-US" b="1" baseline="0" dirty="0" smtClean="0"/>
              <a:t> </a:t>
            </a:r>
            <a:r>
              <a:rPr lang="en-US" baseline="0" dirty="0" smtClean="0"/>
              <a:t>looks at how i</a:t>
            </a:r>
            <a:r>
              <a:rPr lang="en-US" dirty="0" smtClean="0"/>
              <a:t>ndividual preferences help</a:t>
            </a:r>
            <a:r>
              <a:rPr lang="en-US" baseline="0" dirty="0" smtClean="0"/>
              <a:t> determine who is attractive to us</a:t>
            </a:r>
          </a:p>
          <a:p>
            <a:endParaRPr lang="en-US" baseline="0" dirty="0" smtClean="0"/>
          </a:p>
          <a:p>
            <a:r>
              <a:rPr lang="en-US" baseline="0" dirty="0" smtClean="0"/>
              <a:t>But who we are interested in may not always be reciprocated - In most societies we are competing for our partners</a:t>
            </a:r>
          </a:p>
          <a:p>
            <a:endParaRPr lang="en-US" baseline="0" dirty="0" smtClean="0"/>
          </a:p>
          <a:p>
            <a:r>
              <a:rPr lang="en-US" baseline="0" dirty="0" smtClean="0"/>
              <a:t>Almost everyone is able to find a mate in his or her society because we are thankfully attracted to diff sorts, and we may not see what they see in their partner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Attraction is based more on what people really are like than on what is ideal</a:t>
            </a:r>
          </a:p>
          <a:p>
            <a:endParaRPr lang="en-US" baseline="0" dirty="0" smtClean="0"/>
          </a:p>
          <a:p>
            <a:r>
              <a:rPr lang="en-US" baseline="0" dirty="0" smtClean="0"/>
              <a:t>People assess what they have to offer and look for the best possible mate who will be attracted by their resources – a lid for every pot</a:t>
            </a:r>
          </a:p>
          <a:p>
            <a:endParaRPr lang="en-US" baseline="0" dirty="0" smtClean="0"/>
          </a:p>
          <a:p>
            <a:endParaRPr lang="en-CA" dirty="0"/>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3152964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58">
              <a:defRPr/>
            </a:pPr>
            <a:r>
              <a:rPr lang="en-GB" b="1" dirty="0" smtClean="0"/>
              <a:t>social exchange theory</a:t>
            </a:r>
            <a:r>
              <a:rPr lang="en-GB" dirty="0" smtClean="0"/>
              <a:t> is that people are attracted to a ‘good deal’, people will marry a ‘good deal’ and vice verse and will do what they need to, to keep a ‘good deal’</a:t>
            </a:r>
          </a:p>
          <a:p>
            <a:pPr defTabSz="931758">
              <a:defRPr/>
            </a:pPr>
            <a:endParaRPr lang="en-GB" dirty="0" smtClean="0"/>
          </a:p>
          <a:p>
            <a:pPr defTabSz="931758">
              <a:defRPr/>
            </a:pPr>
            <a:r>
              <a:rPr lang="en-GB" dirty="0" smtClean="0"/>
              <a:t>CL stands</a:t>
            </a:r>
            <a:r>
              <a:rPr lang="en-GB" baseline="0" dirty="0" smtClean="0"/>
              <a:t> for Comparison Level and CL for Comparison Level Alternative</a:t>
            </a:r>
            <a:endParaRPr lang="en-CA" dirty="0" smtClean="0"/>
          </a:p>
          <a:p>
            <a:endParaRPr lang="en-CA" dirty="0"/>
          </a:p>
        </p:txBody>
      </p:sp>
      <p:sp>
        <p:nvSpPr>
          <p:cNvPr id="5" name="Date Placeholder 4"/>
          <p:cNvSpPr>
            <a:spLocks noGrp="1"/>
          </p:cNvSpPr>
          <p:nvPr>
            <p:ph type="dt" idx="11"/>
          </p:nvPr>
        </p:nvSpPr>
        <p:spPr/>
        <p:txBody>
          <a:bodyPr/>
          <a:lstStyle/>
          <a:p>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EBA81E0-105A-43CC-8387-3F0B11E23533}" type="datetimeFigureOut">
              <a:rPr lang="en-US" smtClean="0"/>
              <a:pPr/>
              <a:t>14-12-15</a:t>
            </a:fld>
            <a:endParaRPr lang="en-CA"/>
          </a:p>
        </p:txBody>
      </p:sp>
      <p:sp>
        <p:nvSpPr>
          <p:cNvPr id="20" name="Footer Placeholder 19"/>
          <p:cNvSpPr>
            <a:spLocks noGrp="1"/>
          </p:cNvSpPr>
          <p:nvPr>
            <p:ph type="ftr" sz="quarter" idx="11"/>
          </p:nvPr>
        </p:nvSpPr>
        <p:spPr/>
        <p:txBody>
          <a:bodyPr/>
          <a:lstStyle>
            <a:extLst/>
          </a:lstStyle>
          <a:p>
            <a:endParaRPr lang="en-CA"/>
          </a:p>
        </p:txBody>
      </p:sp>
      <p:sp>
        <p:nvSpPr>
          <p:cNvPr id="10" name="Slide Number Placeholder 9"/>
          <p:cNvSpPr>
            <a:spLocks noGrp="1"/>
          </p:cNvSpPr>
          <p:nvPr>
            <p:ph type="sldNum" sz="quarter" idx="12"/>
          </p:nvPr>
        </p:nvSpPr>
        <p:spPr/>
        <p:txBody>
          <a:bodyPr/>
          <a:lstStyle>
            <a:extLst/>
          </a:lstStyle>
          <a:p>
            <a:fld id="{9D5F369A-85BB-466C-963F-CD1A867EFB30}" type="slidenum">
              <a:rPr lang="en-CA" smtClean="0"/>
              <a:pPr/>
              <a:t>‹#›</a:t>
            </a:fld>
            <a:endParaRPr lang="en-CA"/>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EBA81E0-105A-43CC-8387-3F0B11E23533}" type="datetimeFigureOut">
              <a:rPr lang="en-US" smtClean="0"/>
              <a:pPr/>
              <a:t>14-12-15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9D5F369A-85BB-466C-963F-CD1A867EFB30}"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EBA81E0-105A-43CC-8387-3F0B11E23533}" type="datetimeFigureOut">
              <a:rPr lang="en-US" smtClean="0"/>
              <a:pPr/>
              <a:t>14-12-15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9D5F369A-85BB-466C-963F-CD1A867EFB30}"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EBA81E0-105A-43CC-8387-3F0B11E23533}" type="datetimeFigureOut">
              <a:rPr lang="en-US" smtClean="0"/>
              <a:pPr/>
              <a:t>14-12-15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9D5F369A-85BB-466C-963F-CD1A867EFB30}"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EBA81E0-105A-43CC-8387-3F0B11E23533}" type="datetimeFigureOut">
              <a:rPr lang="en-US" smtClean="0"/>
              <a:pPr/>
              <a:t>14-12-15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9D5F369A-85BB-466C-963F-CD1A867EFB30}" type="slidenum">
              <a:rPr lang="en-CA" smtClean="0"/>
              <a:pPr/>
              <a:t>‹#›</a:t>
            </a:fld>
            <a:endParaRPr lang="en-C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EBA81E0-105A-43CC-8387-3F0B11E23533}" type="datetimeFigureOut">
              <a:rPr lang="en-US" smtClean="0"/>
              <a:pPr/>
              <a:t>14-12-15</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9D5F369A-85BB-466C-963F-CD1A867EFB30}"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EBA81E0-105A-43CC-8387-3F0B11E23533}" type="datetimeFigureOut">
              <a:rPr lang="en-US" smtClean="0"/>
              <a:pPr/>
              <a:t>14-12-15</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9D5F369A-85BB-466C-963F-CD1A867EFB30}"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EBA81E0-105A-43CC-8387-3F0B11E23533}" type="datetimeFigureOut">
              <a:rPr lang="en-US" smtClean="0"/>
              <a:pPr/>
              <a:t>14-12-15</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9D5F369A-85BB-466C-963F-CD1A867EFB30}"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EBA81E0-105A-43CC-8387-3F0B11E23533}" type="datetimeFigureOut">
              <a:rPr lang="en-US" smtClean="0"/>
              <a:pPr/>
              <a:t>14-12-15</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9D5F369A-85BB-466C-963F-CD1A867EFB30}" type="slidenum">
              <a:rPr lang="en-CA" smtClean="0"/>
              <a:pPr/>
              <a:t>‹#›</a:t>
            </a:fld>
            <a:endParaRPr lang="en-C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EBA81E0-105A-43CC-8387-3F0B11E23533}" type="datetimeFigureOut">
              <a:rPr lang="en-US" smtClean="0"/>
              <a:pPr/>
              <a:t>14-12-15</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9D5F369A-85BB-466C-963F-CD1A867EFB30}"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EBA81E0-105A-43CC-8387-3F0B11E23533}" type="datetimeFigureOut">
              <a:rPr lang="en-US" smtClean="0"/>
              <a:pPr/>
              <a:t>14-12-15</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9D5F369A-85BB-466C-963F-CD1A867EFB30}" type="slidenum">
              <a:rPr lang="en-CA" smtClean="0"/>
              <a:pPr/>
              <a:t>‹#›</a:t>
            </a:fld>
            <a:endParaRPr lang="en-C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EBA81E0-105A-43CC-8387-3F0B11E23533}" type="datetimeFigureOut">
              <a:rPr lang="en-US" smtClean="0"/>
              <a:pPr/>
              <a:t>14-12-15</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CA"/>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D5F369A-85BB-466C-963F-CD1A867EFB30}" type="slidenum">
              <a:rPr lang="en-CA" smtClean="0"/>
              <a:pPr/>
              <a:t>‹#›</a:t>
            </a:fld>
            <a:endParaRPr lang="en-C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95322"/>
            <a:ext cx="7776864" cy="1449502"/>
          </a:xfrm>
        </p:spPr>
        <p:txBody>
          <a:bodyPr>
            <a:noAutofit/>
          </a:bodyPr>
          <a:lstStyle/>
          <a:p>
            <a:pPr algn="r"/>
            <a:r>
              <a:rPr lang="en-GB" sz="5400" b="1" dirty="0"/>
              <a:t>Attraction </a:t>
            </a:r>
            <a:r>
              <a:rPr lang="en-GB" sz="5400" b="1" dirty="0" smtClean="0"/>
              <a:t>&amp; </a:t>
            </a:r>
            <a:r>
              <a:rPr lang="en-GB" sz="5400" b="1" dirty="0"/>
              <a:t>Mate </a:t>
            </a:r>
            <a:r>
              <a:rPr lang="en-GB" sz="5400" b="1" dirty="0" smtClean="0"/>
              <a:t>Selection</a:t>
            </a:r>
            <a:endParaRPr lang="en-CA" sz="5400" dirty="0"/>
          </a:p>
        </p:txBody>
      </p:sp>
      <p:pic>
        <p:nvPicPr>
          <p:cNvPr id="1028" name="Picture 4" descr="http://images.tangomag.com/sites/default/files/imagecache/630x314/image_blog/gaydating2.jpg"/>
          <p:cNvPicPr>
            <a:picLocks noChangeAspect="1" noChangeArrowheads="1"/>
          </p:cNvPicPr>
          <p:nvPr/>
        </p:nvPicPr>
        <p:blipFill rotWithShape="1">
          <a:blip r:embed="rId3">
            <a:extLst>
              <a:ext uri="{28A0092B-C50C-407E-A947-70E740481C1C}">
                <a14:useLocalDpi xmlns:a14="http://schemas.microsoft.com/office/drawing/2010/main" val="0"/>
              </a:ext>
            </a:extLst>
          </a:blip>
          <a:srcRect r="14020"/>
          <a:stretch/>
        </p:blipFill>
        <p:spPr bwMode="auto">
          <a:xfrm>
            <a:off x="886991" y="1196752"/>
            <a:ext cx="4218603" cy="24454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tsconceivablenow.com/wp-content/uploads/2011/05/2_insemenation.jpg"/>
          <p:cNvPicPr>
            <a:picLocks noChangeAspect="1" noChangeArrowheads="1"/>
          </p:cNvPicPr>
          <p:nvPr/>
        </p:nvPicPr>
        <p:blipFill rotWithShape="1">
          <a:blip r:embed="rId4">
            <a:extLst>
              <a:ext uri="{28A0092B-C50C-407E-A947-70E740481C1C}">
                <a14:useLocalDpi xmlns:a14="http://schemas.microsoft.com/office/drawing/2010/main" val="0"/>
              </a:ext>
            </a:extLst>
          </a:blip>
          <a:srcRect l="17751" r="11598"/>
          <a:stretch/>
        </p:blipFill>
        <p:spPr bwMode="auto">
          <a:xfrm>
            <a:off x="2039490" y="3284984"/>
            <a:ext cx="4257207" cy="3168352"/>
          </a:xfrm>
          <a:prstGeom prst="rect">
            <a:avLst/>
          </a:prstGeom>
          <a:noFill/>
          <a:extLst>
            <a:ext uri="{909E8E84-426E-40dd-AFC4-6F175D3DCCD1}">
              <a14:hiddenFill xmlns:a14="http://schemas.microsoft.com/office/drawing/2010/main">
                <a:solidFill>
                  <a:srgbClr val="FFFFFF"/>
                </a:solidFill>
              </a14:hiddenFill>
            </a:ext>
          </a:extLst>
        </p:spPr>
      </p:pic>
      <p:pic>
        <p:nvPicPr>
          <p:cNvPr id="86022" name="Picture 6" descr="http://www.80stees.com/images/Halloween_Costumes/Bayside_Tigers_Couple.jpg"/>
          <p:cNvPicPr>
            <a:picLocks noChangeAspect="1" noChangeArrowheads="1"/>
          </p:cNvPicPr>
          <p:nvPr/>
        </p:nvPicPr>
        <p:blipFill>
          <a:blip r:embed="rId5"/>
          <a:srcRect/>
          <a:stretch>
            <a:fillRect/>
          </a:stretch>
        </p:blipFill>
        <p:spPr bwMode="auto">
          <a:xfrm>
            <a:off x="5842333" y="1844824"/>
            <a:ext cx="2983832" cy="489654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879" y="620688"/>
            <a:ext cx="7812360" cy="1872208"/>
          </a:xfrm>
        </p:spPr>
        <p:txBody>
          <a:bodyPr>
            <a:normAutofit fontScale="90000"/>
          </a:bodyPr>
          <a:lstStyle/>
          <a:p>
            <a:pPr>
              <a:buClr>
                <a:schemeClr val="accent1"/>
              </a:buClr>
            </a:pPr>
            <a:r>
              <a:rPr lang="en-GB" sz="6000" dirty="0" smtClean="0"/>
              <a:t>intro </a:t>
            </a:r>
            <a:r>
              <a:rPr lang="en-GB" sz="6000" dirty="0"/>
              <a:t>theories </a:t>
            </a:r>
            <a:r>
              <a:rPr lang="en-GB" sz="6000" dirty="0" smtClean="0"/>
              <a:t/>
            </a:r>
            <a:br>
              <a:rPr lang="en-GB" sz="6000" dirty="0" smtClean="0"/>
            </a:br>
            <a:r>
              <a:rPr lang="en-GB" sz="6000" dirty="0" smtClean="0"/>
              <a:t>regarding attraction</a:t>
            </a:r>
            <a:br>
              <a:rPr lang="en-GB" sz="6000" dirty="0" smtClean="0"/>
            </a:br>
            <a:r>
              <a:rPr lang="en-GB" sz="6000" dirty="0" smtClean="0"/>
              <a:t>&amp; mate </a:t>
            </a:r>
            <a:r>
              <a:rPr lang="en-GB" sz="6000" dirty="0"/>
              <a:t>selection…</a:t>
            </a:r>
            <a:r>
              <a:rPr lang="en-CA" dirty="0"/>
              <a:t/>
            </a:r>
            <a:br>
              <a:rPr lang="en-CA" dirty="0"/>
            </a:br>
            <a:endParaRPr lang="en-CA" dirty="0"/>
          </a:p>
        </p:txBody>
      </p:sp>
      <p:sp>
        <p:nvSpPr>
          <p:cNvPr id="3" name="Content Placeholder 2"/>
          <p:cNvSpPr>
            <a:spLocks noGrp="1"/>
          </p:cNvSpPr>
          <p:nvPr>
            <p:ph idx="1"/>
          </p:nvPr>
        </p:nvSpPr>
        <p:spPr>
          <a:xfrm>
            <a:off x="1259632" y="2708920"/>
            <a:ext cx="7498080" cy="3899520"/>
          </a:xfrm>
        </p:spPr>
        <p:txBody>
          <a:bodyPr>
            <a:normAutofit fontScale="92500" lnSpcReduction="10000"/>
          </a:bodyPr>
          <a:lstStyle/>
          <a:p>
            <a:pPr>
              <a:buFont typeface="Symbol" pitchFamily="18" charset="2"/>
              <a:buChar char="©"/>
            </a:pPr>
            <a:r>
              <a:rPr lang="en-CA" sz="4400" dirty="0" smtClean="0"/>
              <a:t>natural selection</a:t>
            </a:r>
          </a:p>
          <a:p>
            <a:pPr>
              <a:buFont typeface="Symbol" pitchFamily="18" charset="2"/>
              <a:buChar char="©"/>
            </a:pPr>
            <a:r>
              <a:rPr lang="en-CA" sz="4400" dirty="0" smtClean="0"/>
              <a:t>social homogamy</a:t>
            </a:r>
          </a:p>
          <a:p>
            <a:pPr>
              <a:buFont typeface="Symbol" pitchFamily="18" charset="2"/>
              <a:buChar char="©"/>
            </a:pPr>
            <a:r>
              <a:rPr lang="en-CA" sz="4400" dirty="0" smtClean="0"/>
              <a:t>ideal mate theory</a:t>
            </a:r>
          </a:p>
          <a:p>
            <a:pPr>
              <a:buFont typeface="Symbol" pitchFamily="18" charset="2"/>
              <a:buChar char="©"/>
            </a:pPr>
            <a:r>
              <a:rPr lang="en-CA" sz="4400" dirty="0"/>
              <a:t>older men &amp; younger women</a:t>
            </a:r>
          </a:p>
          <a:p>
            <a:pPr>
              <a:buFont typeface="Symbol" pitchFamily="18" charset="2"/>
              <a:buChar char="©"/>
            </a:pPr>
            <a:r>
              <a:rPr lang="en-US" sz="4400" dirty="0" smtClean="0"/>
              <a:t>attraction as fair exchange</a:t>
            </a:r>
          </a:p>
          <a:p>
            <a:pPr>
              <a:buFont typeface="Symbol" pitchFamily="18" charset="2"/>
              <a:buChar char="©"/>
            </a:pPr>
            <a:r>
              <a:rPr lang="en-US" sz="4400" dirty="0" smtClean="0"/>
              <a:t>social exchange theory</a:t>
            </a:r>
            <a:endParaRPr lang="en-CA" sz="4400" dirty="0" smtClean="0"/>
          </a:p>
          <a:p>
            <a:pPr>
              <a:buNone/>
            </a:pPr>
            <a:endParaRPr lang="en-CA"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75" y="214293"/>
            <a:ext cx="7498080" cy="1143000"/>
          </a:xfrm>
        </p:spPr>
        <p:txBody>
          <a:bodyPr>
            <a:normAutofit/>
          </a:bodyPr>
          <a:lstStyle/>
          <a:p>
            <a:r>
              <a:rPr lang="en-GB" sz="5400" b="1" dirty="0"/>
              <a:t>natural selection</a:t>
            </a:r>
            <a:r>
              <a:rPr lang="en-GB" sz="5400" dirty="0"/>
              <a:t> </a:t>
            </a:r>
            <a:endParaRPr lang="en-CA" sz="5400" dirty="0"/>
          </a:p>
        </p:txBody>
      </p:sp>
      <p:pic>
        <p:nvPicPr>
          <p:cNvPr id="81922" name="Picture 2" descr="http://savannahmakay.com/images/Australia/Tjapukai-Men.jpg"/>
          <p:cNvPicPr>
            <a:picLocks noChangeAspect="1" noChangeArrowheads="1"/>
          </p:cNvPicPr>
          <p:nvPr/>
        </p:nvPicPr>
        <p:blipFill>
          <a:blip r:embed="rId3"/>
          <a:srcRect/>
          <a:stretch>
            <a:fillRect/>
          </a:stretch>
        </p:blipFill>
        <p:spPr bwMode="auto">
          <a:xfrm>
            <a:off x="3666848" y="1484784"/>
            <a:ext cx="5328592" cy="3148269"/>
          </a:xfrm>
          <a:prstGeom prst="rect">
            <a:avLst/>
          </a:prstGeom>
          <a:noFill/>
        </p:spPr>
      </p:pic>
      <p:pic>
        <p:nvPicPr>
          <p:cNvPr id="81924" name="Picture 4" descr="http://img.photobucket.com/albums/v642/shakespeares_sister/shakes5/curves.png"/>
          <p:cNvPicPr>
            <a:picLocks noChangeAspect="1" noChangeArrowheads="1"/>
          </p:cNvPicPr>
          <p:nvPr/>
        </p:nvPicPr>
        <p:blipFill>
          <a:blip r:embed="rId4"/>
          <a:srcRect/>
          <a:stretch>
            <a:fillRect/>
          </a:stretch>
        </p:blipFill>
        <p:spPr bwMode="auto">
          <a:xfrm>
            <a:off x="2212684" y="3457164"/>
            <a:ext cx="4118460" cy="3224103"/>
          </a:xfrm>
          <a:prstGeom prst="rect">
            <a:avLst/>
          </a:prstGeom>
          <a:noFill/>
        </p:spPr>
      </p:pic>
      <p:pic>
        <p:nvPicPr>
          <p:cNvPr id="8194" name="Picture 2" descr="http://www.cwgp.org/2006-07/images/Buss.jpg"/>
          <p:cNvPicPr>
            <a:picLocks noChangeAspect="1" noChangeArrowheads="1"/>
          </p:cNvPicPr>
          <p:nvPr/>
        </p:nvPicPr>
        <p:blipFill>
          <a:blip r:embed="rId5"/>
          <a:srcRect/>
          <a:stretch>
            <a:fillRect/>
          </a:stretch>
        </p:blipFill>
        <p:spPr bwMode="auto">
          <a:xfrm>
            <a:off x="1202639" y="1351182"/>
            <a:ext cx="1642166" cy="196521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094" y="1798519"/>
            <a:ext cx="1258858" cy="69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43608" y="116632"/>
            <a:ext cx="7498080" cy="1143000"/>
          </a:xfrm>
        </p:spPr>
        <p:txBody>
          <a:bodyPr>
            <a:normAutofit/>
          </a:bodyPr>
          <a:lstStyle/>
          <a:p>
            <a:r>
              <a:rPr lang="en-GB" sz="5400" b="1" dirty="0" smtClean="0"/>
              <a:t>social homogamy</a:t>
            </a:r>
            <a:r>
              <a:rPr lang="en-GB" sz="5400" dirty="0" smtClean="0"/>
              <a:t> </a:t>
            </a:r>
            <a:endParaRPr lang="en-CA" sz="5400" dirty="0"/>
          </a:p>
        </p:txBody>
      </p:sp>
      <p:pic>
        <p:nvPicPr>
          <p:cNvPr id="79876" name="Picture 4" descr="http://images.inmagine.com/img/photodisc/frd020/frd020049.jpg"/>
          <p:cNvPicPr>
            <a:picLocks noChangeAspect="1" noChangeArrowheads="1"/>
          </p:cNvPicPr>
          <p:nvPr/>
        </p:nvPicPr>
        <p:blipFill>
          <a:blip r:embed="rId4"/>
          <a:srcRect/>
          <a:stretch>
            <a:fillRect/>
          </a:stretch>
        </p:blipFill>
        <p:spPr bwMode="auto">
          <a:xfrm>
            <a:off x="261911" y="1781606"/>
            <a:ext cx="4664158" cy="3332623"/>
          </a:xfrm>
          <a:prstGeom prst="rect">
            <a:avLst/>
          </a:prstGeom>
          <a:noFill/>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161" y="1781607"/>
            <a:ext cx="1257517" cy="105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assets-s3.usmagazine.com/uploads/assets/articles/60891-ashton-kutcher-mila-kunis-make-out-in-hollywood-as-demi-moore-divorce-battle-hea/1362758794_mila-kunis-ashton-kutcher-lg.jpg"/>
          <p:cNvPicPr>
            <a:picLocks noChangeAspect="1" noChangeArrowheads="1"/>
          </p:cNvPicPr>
          <p:nvPr/>
        </p:nvPicPr>
        <p:blipFill rotWithShape="1">
          <a:blip r:embed="rId5">
            <a:extLst>
              <a:ext uri="{28A0092B-C50C-407E-A947-70E740481C1C}">
                <a14:useLocalDpi xmlns:a14="http://schemas.microsoft.com/office/drawing/2010/main" val="0"/>
              </a:ext>
            </a:extLst>
          </a:blip>
          <a:srcRect b="29039"/>
          <a:stretch/>
        </p:blipFill>
        <p:spPr bwMode="auto">
          <a:xfrm>
            <a:off x="4133056" y="1379100"/>
            <a:ext cx="4857052" cy="26642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dn.rowellphoto.com/wedding/wp-content/uploads/2012/07/cute-lesbian-couple-bancroft-engagement1.jpg"/>
          <p:cNvPicPr>
            <a:picLocks noChangeAspect="1" noChangeArrowheads="1"/>
          </p:cNvPicPr>
          <p:nvPr/>
        </p:nvPicPr>
        <p:blipFill rotWithShape="1">
          <a:blip r:embed="rId6">
            <a:extLst>
              <a:ext uri="{28A0092B-C50C-407E-A947-70E740481C1C}">
                <a14:useLocalDpi xmlns:a14="http://schemas.microsoft.com/office/drawing/2010/main" val="0"/>
              </a:ext>
            </a:extLst>
          </a:blip>
          <a:srcRect r="58574"/>
          <a:stretch/>
        </p:blipFill>
        <p:spPr bwMode="auto">
          <a:xfrm>
            <a:off x="3545380" y="3572411"/>
            <a:ext cx="3844772" cy="3083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t>ideal </a:t>
            </a:r>
            <a:r>
              <a:rPr lang="en-GB" sz="5400" b="1" dirty="0"/>
              <a:t>mate theory</a:t>
            </a:r>
            <a:r>
              <a:rPr lang="en-GB" sz="5400" dirty="0"/>
              <a:t> </a:t>
            </a:r>
            <a:endParaRPr lang="en-CA" sz="5400" dirty="0"/>
          </a:p>
        </p:txBody>
      </p:sp>
      <p:pic>
        <p:nvPicPr>
          <p:cNvPr id="77826" name="Picture 2" descr="http://mindchimes.net/wp-images/love-at-first-sight.jpg"/>
          <p:cNvPicPr>
            <a:picLocks noChangeAspect="1" noChangeArrowheads="1"/>
          </p:cNvPicPr>
          <p:nvPr/>
        </p:nvPicPr>
        <p:blipFill>
          <a:blip r:embed="rId3"/>
          <a:srcRect/>
          <a:stretch>
            <a:fillRect/>
          </a:stretch>
        </p:blipFill>
        <p:spPr bwMode="auto">
          <a:xfrm>
            <a:off x="2843808" y="1765182"/>
            <a:ext cx="4113729" cy="404008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7488832" cy="1143000"/>
          </a:xfrm>
        </p:spPr>
        <p:txBody>
          <a:bodyPr>
            <a:noAutofit/>
          </a:bodyPr>
          <a:lstStyle/>
          <a:p>
            <a:pPr algn="r"/>
            <a:r>
              <a:rPr lang="en-US" sz="5400" b="1" dirty="0" smtClean="0"/>
              <a:t>older men &amp; </a:t>
            </a:r>
            <a:br>
              <a:rPr lang="en-US" sz="5400" b="1" dirty="0" smtClean="0"/>
            </a:br>
            <a:r>
              <a:rPr lang="en-US" sz="5400" b="1" dirty="0" smtClean="0"/>
              <a:t>younger women</a:t>
            </a:r>
            <a:endParaRPr lang="en-CA" sz="5400" b="1" dirty="0"/>
          </a:p>
        </p:txBody>
      </p:sp>
      <p:pic>
        <p:nvPicPr>
          <p:cNvPr id="4098" name="Picture 2" descr="http://s2.local.com/images/1/Large/Older_Man_3786_1213127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060848"/>
            <a:ext cx="5580855" cy="35283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resources0.news.com.au/images/2011/01/17/1225989/880972-catherine-zeta-jones-and-michael-dougl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4005064"/>
            <a:ext cx="4644281" cy="261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519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980728"/>
            <a:ext cx="7498080" cy="1143000"/>
          </a:xfrm>
        </p:spPr>
        <p:txBody>
          <a:bodyPr>
            <a:normAutofit fontScale="90000"/>
          </a:bodyPr>
          <a:lstStyle/>
          <a:p>
            <a:r>
              <a:rPr lang="en-US" sz="5400" b="1" dirty="0" smtClean="0"/>
              <a:t>attraction as </a:t>
            </a:r>
            <a:br>
              <a:rPr lang="en-US" sz="5400" b="1" dirty="0" smtClean="0"/>
            </a:br>
            <a:r>
              <a:rPr lang="en-US" sz="5400" b="1" dirty="0" smtClean="0"/>
              <a:t>fair exchange</a:t>
            </a:r>
            <a:endParaRPr lang="en-CA" sz="5400" b="1" dirty="0"/>
          </a:p>
        </p:txBody>
      </p:sp>
      <p:pic>
        <p:nvPicPr>
          <p:cNvPr id="3074" name="Picture 2" descr="http://www.fashionmagazine.com/wp-content/uploads/2012/10/Kimye-Halloween-Costume-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124744"/>
            <a:ext cx="3168352" cy="45846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mg3.wikia.nocookie.net/__cb20121028161244/bigbangtheory/images/6/69/S6EP05_-_Sheldon_with_Amy.jpg"/>
          <p:cNvPicPr>
            <a:picLocks noChangeAspect="1" noChangeArrowheads="1"/>
          </p:cNvPicPr>
          <p:nvPr/>
        </p:nvPicPr>
        <p:blipFill rotWithShape="1">
          <a:blip r:embed="rId4">
            <a:extLst>
              <a:ext uri="{28A0092B-C50C-407E-A947-70E740481C1C}">
                <a14:useLocalDpi xmlns:a14="http://schemas.microsoft.com/office/drawing/2010/main" val="0"/>
              </a:ext>
            </a:extLst>
          </a:blip>
          <a:srcRect t="6615" r="11407"/>
          <a:stretch/>
        </p:blipFill>
        <p:spPr bwMode="auto">
          <a:xfrm>
            <a:off x="1331640" y="2924944"/>
            <a:ext cx="4680520" cy="329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273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44824"/>
            <a:ext cx="3024336" cy="3312368"/>
          </a:xfrm>
        </p:spPr>
        <p:txBody>
          <a:bodyPr>
            <a:normAutofit fontScale="90000"/>
          </a:bodyPr>
          <a:lstStyle/>
          <a:p>
            <a:r>
              <a:rPr lang="en-GB" sz="5400" b="1" dirty="0" smtClean="0"/>
              <a:t>social </a:t>
            </a:r>
            <a:br>
              <a:rPr lang="en-GB" sz="5400" b="1" dirty="0" smtClean="0"/>
            </a:br>
            <a:r>
              <a:rPr lang="en-GB" sz="5400" b="1" dirty="0" smtClean="0"/>
              <a:t>exchange </a:t>
            </a:r>
            <a:br>
              <a:rPr lang="en-GB" sz="5400" b="1" dirty="0" smtClean="0"/>
            </a:br>
            <a:r>
              <a:rPr lang="en-GB" sz="5400" b="1" dirty="0" smtClean="0"/>
              <a:t>theory</a:t>
            </a:r>
            <a:r>
              <a:rPr lang="en-GB" sz="5400" dirty="0" smtClean="0"/>
              <a:t> </a:t>
            </a:r>
            <a:endParaRPr lang="en-CA" sz="5400" dirty="0"/>
          </a:p>
        </p:txBody>
      </p:sp>
      <p:pic>
        <p:nvPicPr>
          <p:cNvPr id="5122" name="Picture 2" descr="http://troll.me/images/ryan-gosling/hey-girl-according-to-the-social-exchange-theory-the-outcome-cl-clalt-in-our-relationshipwere-doing-good-baby.jpg"/>
          <p:cNvPicPr>
            <a:picLocks noChangeAspect="1" noChangeArrowheads="1"/>
          </p:cNvPicPr>
          <p:nvPr/>
        </p:nvPicPr>
        <p:blipFill rotWithShape="1">
          <a:blip r:embed="rId3">
            <a:extLst>
              <a:ext uri="{28A0092B-C50C-407E-A947-70E740481C1C}">
                <a14:useLocalDpi xmlns:a14="http://schemas.microsoft.com/office/drawing/2010/main" val="0"/>
              </a:ext>
            </a:extLst>
          </a:blip>
          <a:srcRect b="2502"/>
          <a:stretch/>
        </p:blipFill>
        <p:spPr bwMode="auto">
          <a:xfrm>
            <a:off x="4139952" y="548680"/>
            <a:ext cx="4680520" cy="5349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1135</TotalTime>
  <Words>577</Words>
  <Application>Microsoft Macintosh PowerPoint</Application>
  <PresentationFormat>On-screen Show (4:3)</PresentationFormat>
  <Paragraphs>67</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Solstice</vt:lpstr>
      <vt:lpstr>Attraction &amp; Mate Selection</vt:lpstr>
      <vt:lpstr>intro theories  regarding attraction &amp; mate selection… </vt:lpstr>
      <vt:lpstr>natural selection </vt:lpstr>
      <vt:lpstr>social homogamy </vt:lpstr>
      <vt:lpstr>ideal mate theory </vt:lpstr>
      <vt:lpstr>older men &amp;  younger women</vt:lpstr>
      <vt:lpstr>attraction as  fair exchange</vt:lpstr>
      <vt:lpstr>social  exchange  theory </vt:lpstr>
    </vt:vector>
  </TitlesOfParts>
  <Company>Trillium Lakelands DSB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Attraction and Mate Selection</dc:title>
  <dc:creator>A.Carruth</dc:creator>
  <cp:lastModifiedBy>AnnMarie Carruth</cp:lastModifiedBy>
  <cp:revision>18</cp:revision>
  <cp:lastPrinted>2014-12-04T14:27:48Z</cp:lastPrinted>
  <dcterms:created xsi:type="dcterms:W3CDTF">2008-11-03T14:22:52Z</dcterms:created>
  <dcterms:modified xsi:type="dcterms:W3CDTF">2014-12-15T23:51:54Z</dcterms:modified>
</cp:coreProperties>
</file>