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13"/>
  </p:notesMasterIdLst>
  <p:sldIdLst>
    <p:sldId id="256" r:id="rId2"/>
    <p:sldId id="262" r:id="rId3"/>
    <p:sldId id="263" r:id="rId4"/>
    <p:sldId id="264" r:id="rId5"/>
    <p:sldId id="257" r:id="rId6"/>
    <p:sldId id="260" r:id="rId7"/>
    <p:sldId id="265" r:id="rId8"/>
    <p:sldId id="269"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332F0-32EB-49AE-8A98-62BC8362A3DA}" type="datetimeFigureOut">
              <a:rPr lang="en-US" smtClean="0"/>
              <a:t>9/21/2014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0FDCE3-7296-441A-9CBE-A72D7434B79B}" type="slidenum">
              <a:rPr lang="en-US" smtClean="0"/>
              <a:t>‹#›</a:t>
            </a:fld>
            <a:endParaRPr lang="en-US"/>
          </a:p>
        </p:txBody>
      </p:sp>
    </p:spTree>
    <p:extLst>
      <p:ext uri="{BB962C8B-B14F-4D97-AF65-F5344CB8AC3E}">
        <p14:creationId xmlns:p14="http://schemas.microsoft.com/office/powerpoint/2010/main" val="341323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BF31C3-2F56-411B-9FB2-7FAFB7DB256C}" type="datetimeFigureOut">
              <a:rPr lang="en-US" smtClean="0"/>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F7801-0E36-46B5-9858-0A96630B89E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F31C3-2F56-411B-9FB2-7FAFB7DB256C}" type="datetimeFigureOut">
              <a:rPr lang="en-US" smtClean="0"/>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F7801-0E36-46B5-9858-0A96630B89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F31C3-2F56-411B-9FB2-7FAFB7DB256C}" type="datetimeFigureOut">
              <a:rPr lang="en-US" smtClean="0"/>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F7801-0E36-46B5-9858-0A96630B89E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F31C3-2F56-411B-9FB2-7FAFB7DB256C}" type="datetimeFigureOut">
              <a:rPr lang="en-US" smtClean="0"/>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F7801-0E36-46B5-9858-0A96630B89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F31C3-2F56-411B-9FB2-7FAFB7DB256C}" type="datetimeFigureOut">
              <a:rPr lang="en-US" smtClean="0"/>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F7801-0E36-46B5-9858-0A96630B89E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BF31C3-2F56-411B-9FB2-7FAFB7DB256C}" type="datetimeFigureOut">
              <a:rPr lang="en-US" smtClean="0"/>
              <a:t>9/21/2014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F7801-0E36-46B5-9858-0A96630B89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F31C3-2F56-411B-9FB2-7FAFB7DB256C}" type="datetimeFigureOut">
              <a:rPr lang="en-US" smtClean="0"/>
              <a:t>9/21/2014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FF7801-0E36-46B5-9858-0A96630B89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F31C3-2F56-411B-9FB2-7FAFB7DB256C}" type="datetimeFigureOut">
              <a:rPr lang="en-US" smtClean="0"/>
              <a:t>9/21/2014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FF7801-0E36-46B5-9858-0A96630B89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F31C3-2F56-411B-9FB2-7FAFB7DB256C}" type="datetimeFigureOut">
              <a:rPr lang="en-US" smtClean="0"/>
              <a:t>9/21/2014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FF7801-0E36-46B5-9858-0A96630B89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F31C3-2F56-411B-9FB2-7FAFB7DB256C}" type="datetimeFigureOut">
              <a:rPr lang="en-US" smtClean="0"/>
              <a:t>9/21/2014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F7801-0E36-46B5-9858-0A96630B89E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CBF31C3-2F56-411B-9FB2-7FAFB7DB256C}" type="datetimeFigureOut">
              <a:rPr lang="en-US" smtClean="0"/>
              <a:t>9/21/2014</a:t>
            </a:fld>
            <a:endParaRPr lang="en-US"/>
          </a:p>
        </p:txBody>
      </p:sp>
      <p:sp>
        <p:nvSpPr>
          <p:cNvPr id="9" name="Slide Number Placeholder 8"/>
          <p:cNvSpPr>
            <a:spLocks noGrp="1"/>
          </p:cNvSpPr>
          <p:nvPr>
            <p:ph type="sldNum" sz="quarter" idx="11"/>
          </p:nvPr>
        </p:nvSpPr>
        <p:spPr/>
        <p:txBody>
          <a:bodyPr/>
          <a:lstStyle/>
          <a:p>
            <a:fld id="{65FF7801-0E36-46B5-9858-0A96630B89E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5FF7801-0E36-46B5-9858-0A96630B89E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CBF31C3-2F56-411B-9FB2-7FAFB7DB256C}" type="datetimeFigureOut">
              <a:rPr lang="en-US" smtClean="0"/>
              <a:t>9/21/2014</a:t>
            </a:fld>
            <a:endParaRPr lang="en-US"/>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lumMod val="50000"/>
                    <a:lumOff val="50000"/>
                  </a:schemeClr>
                </a:solidFill>
              </a:rPr>
              <a:t>Family Life Cycle Stages</a:t>
            </a:r>
            <a:endParaRPr lang="en-US" dirty="0">
              <a:solidFill>
                <a:schemeClr val="tx1">
                  <a:lumMod val="50000"/>
                  <a:lumOff val="50000"/>
                </a:schemeClr>
              </a:solidFill>
            </a:endParaRPr>
          </a:p>
        </p:txBody>
      </p:sp>
      <p:sp>
        <p:nvSpPr>
          <p:cNvPr id="3" name="Subtitle 2"/>
          <p:cNvSpPr>
            <a:spLocks noGrp="1"/>
          </p:cNvSpPr>
          <p:nvPr>
            <p:ph type="subTitle" idx="1"/>
          </p:nvPr>
        </p:nvSpPr>
        <p:spPr/>
        <p:txBody>
          <a:bodyPr>
            <a:normAutofit/>
          </a:bodyPr>
          <a:lstStyle/>
          <a:p>
            <a:r>
              <a:rPr lang="en-US" sz="4400" dirty="0" smtClean="0"/>
              <a:t>Developmental Theory</a:t>
            </a:r>
            <a:endParaRPr lang="en-US" sz="4400" dirty="0"/>
          </a:p>
        </p:txBody>
      </p:sp>
    </p:spTree>
    <p:extLst>
      <p:ext uri="{BB962C8B-B14F-4D97-AF65-F5344CB8AC3E}">
        <p14:creationId xmlns:p14="http://schemas.microsoft.com/office/powerpoint/2010/main" val="359317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4267200" cy="5562600"/>
          </a:xfrm>
        </p:spPr>
        <p:txBody>
          <a:bodyPr/>
          <a:lstStyle/>
          <a:p>
            <a:r>
              <a:rPr lang="en-US" sz="4000" dirty="0">
                <a:solidFill>
                  <a:schemeClr val="tx1">
                    <a:lumMod val="65000"/>
                    <a:lumOff val="35000"/>
                  </a:schemeClr>
                </a:solidFill>
              </a:rPr>
              <a:t>Just like there are challenges </a:t>
            </a:r>
            <a:r>
              <a:rPr lang="en-US" sz="4000" dirty="0" smtClean="0">
                <a:solidFill>
                  <a:schemeClr val="tx1">
                    <a:lumMod val="65000"/>
                    <a:lumOff val="35000"/>
                  </a:schemeClr>
                </a:solidFill>
              </a:rPr>
              <a:t>specific </a:t>
            </a:r>
            <a:r>
              <a:rPr lang="en-US" sz="4000" dirty="0">
                <a:solidFill>
                  <a:schemeClr val="tx1">
                    <a:lumMod val="65000"/>
                    <a:lumOff val="35000"/>
                  </a:schemeClr>
                </a:solidFill>
              </a:rPr>
              <a:t>to each stage, there are also unique joys as well</a:t>
            </a:r>
          </a:p>
          <a:p>
            <a:endParaRPr lang="en-US" dirty="0"/>
          </a:p>
        </p:txBody>
      </p:sp>
      <p:pic>
        <p:nvPicPr>
          <p:cNvPr id="7170" name="Picture 2" descr="https://fbcdn-sphotos-b-a.akamaihd.net/hphotos-ak-xap1/v/t1.0-9/71883_10151831682497009_327475827_n.jpg?oh=f523f673e1a476cee6b58d67f20a8add&amp;oe=5492B897&amp;__gda__=1418833428_13aaf06ae165c3ec27945f4ab2b13d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179394"/>
            <a:ext cx="3179169" cy="476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585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r>
              <a:rPr lang="en-US" dirty="0" smtClean="0"/>
              <a:t>Your Assignment</a:t>
            </a:r>
            <a:endParaRPr lang="en-US" dirty="0"/>
          </a:p>
        </p:txBody>
      </p:sp>
      <p:sp>
        <p:nvSpPr>
          <p:cNvPr id="3" name="Content Placeholder 2"/>
          <p:cNvSpPr>
            <a:spLocks noGrp="1"/>
          </p:cNvSpPr>
          <p:nvPr>
            <p:ph idx="1"/>
          </p:nvPr>
        </p:nvSpPr>
        <p:spPr>
          <a:xfrm>
            <a:off x="381000" y="1066800"/>
            <a:ext cx="7696200" cy="5638800"/>
          </a:xfrm>
        </p:spPr>
        <p:txBody>
          <a:bodyPr>
            <a:normAutofit lnSpcReduction="10000"/>
          </a:bodyPr>
          <a:lstStyle/>
          <a:p>
            <a:r>
              <a:rPr lang="en-US" sz="2800" dirty="0" smtClean="0">
                <a:solidFill>
                  <a:schemeClr val="tx1">
                    <a:lumMod val="65000"/>
                    <a:lumOff val="35000"/>
                  </a:schemeClr>
                </a:solidFill>
              </a:rPr>
              <a:t>Get into 7 small groups,</a:t>
            </a:r>
          </a:p>
          <a:p>
            <a:pPr lvl="1"/>
            <a:r>
              <a:rPr lang="en-US" dirty="0" smtClean="0">
                <a:solidFill>
                  <a:schemeClr val="tx1">
                    <a:lumMod val="65000"/>
                    <a:lumOff val="35000"/>
                  </a:schemeClr>
                </a:solidFill>
              </a:rPr>
              <a:t>Select a stage, first come first serve – sign up with teacher</a:t>
            </a:r>
          </a:p>
          <a:p>
            <a:r>
              <a:rPr lang="en-US" sz="2800" dirty="0" smtClean="0">
                <a:solidFill>
                  <a:schemeClr val="tx1">
                    <a:lumMod val="65000"/>
                    <a:lumOff val="35000"/>
                  </a:schemeClr>
                </a:solidFill>
              </a:rPr>
              <a:t>Begin to research specifically for that stage,</a:t>
            </a:r>
          </a:p>
          <a:p>
            <a:pPr marL="868680" lvl="1" indent="-457200">
              <a:buFont typeface="+mj-lt"/>
              <a:buAutoNum type="arabicPeriod"/>
            </a:pPr>
            <a:r>
              <a:rPr lang="en-US" dirty="0" smtClean="0">
                <a:solidFill>
                  <a:schemeClr val="tx1">
                    <a:lumMod val="65000"/>
                    <a:lumOff val="35000"/>
                  </a:schemeClr>
                </a:solidFill>
              </a:rPr>
              <a:t>the key transition principle </a:t>
            </a:r>
          </a:p>
          <a:p>
            <a:pPr marL="868680" lvl="1" indent="-457200">
              <a:buFont typeface="+mj-lt"/>
              <a:buAutoNum type="arabicPeriod"/>
            </a:pPr>
            <a:r>
              <a:rPr lang="en-US" dirty="0" smtClean="0">
                <a:solidFill>
                  <a:schemeClr val="tx1">
                    <a:lumMod val="65000"/>
                    <a:lumOff val="35000"/>
                  </a:schemeClr>
                </a:solidFill>
              </a:rPr>
              <a:t>the 2</a:t>
            </a:r>
            <a:r>
              <a:rPr lang="en-US" baseline="30000" dirty="0" smtClean="0">
                <a:solidFill>
                  <a:schemeClr val="tx1">
                    <a:lumMod val="65000"/>
                    <a:lumOff val="35000"/>
                  </a:schemeClr>
                </a:solidFill>
              </a:rPr>
              <a:t>nd</a:t>
            </a:r>
            <a:r>
              <a:rPr lang="en-US" dirty="0" smtClean="0">
                <a:solidFill>
                  <a:schemeClr val="tx1">
                    <a:lumMod val="65000"/>
                    <a:lumOff val="35000"/>
                  </a:schemeClr>
                </a:solidFill>
              </a:rPr>
              <a:t> order changes or tasks </a:t>
            </a:r>
          </a:p>
          <a:p>
            <a:pPr marL="868680" lvl="1" indent="-457200">
              <a:buFont typeface="+mj-lt"/>
              <a:buAutoNum type="arabicPeriod"/>
            </a:pPr>
            <a:r>
              <a:rPr lang="en-US" dirty="0" smtClean="0">
                <a:solidFill>
                  <a:schemeClr val="tx1">
                    <a:lumMod val="65000"/>
                    <a:lumOff val="35000"/>
                  </a:schemeClr>
                </a:solidFill>
              </a:rPr>
              <a:t>unique challenges </a:t>
            </a:r>
          </a:p>
          <a:p>
            <a:pPr marL="868680" lvl="1" indent="-457200">
              <a:buFont typeface="+mj-lt"/>
              <a:buAutoNum type="arabicPeriod"/>
            </a:pPr>
            <a:r>
              <a:rPr lang="en-US" dirty="0" smtClean="0">
                <a:solidFill>
                  <a:schemeClr val="tx1">
                    <a:lumMod val="65000"/>
                    <a:lumOff val="35000"/>
                  </a:schemeClr>
                </a:solidFill>
              </a:rPr>
              <a:t>unique joys </a:t>
            </a:r>
          </a:p>
          <a:p>
            <a:r>
              <a:rPr lang="en-US" sz="2800" dirty="0" smtClean="0">
                <a:solidFill>
                  <a:schemeClr val="tx1">
                    <a:lumMod val="65000"/>
                    <a:lumOff val="35000"/>
                  </a:schemeClr>
                </a:solidFill>
              </a:rPr>
              <a:t>Plan your family stage box, </a:t>
            </a:r>
          </a:p>
          <a:p>
            <a:pPr lvl="1"/>
            <a:r>
              <a:rPr lang="en-US" dirty="0" smtClean="0">
                <a:solidFill>
                  <a:schemeClr val="tx1">
                    <a:lumMod val="65000"/>
                    <a:lumOff val="35000"/>
                  </a:schemeClr>
                </a:solidFill>
              </a:rPr>
              <a:t>what types of articles will you include to communicate your findings in each of those four areas?</a:t>
            </a:r>
          </a:p>
          <a:p>
            <a:pPr lvl="1"/>
            <a:r>
              <a:rPr lang="en-US" dirty="0" smtClean="0">
                <a:solidFill>
                  <a:schemeClr val="tx1">
                    <a:lumMod val="65000"/>
                    <a:lumOff val="35000"/>
                  </a:schemeClr>
                </a:solidFill>
              </a:rPr>
              <a:t>Who can bring what and so on, exchange contact information</a:t>
            </a:r>
          </a:p>
          <a:p>
            <a:r>
              <a:rPr lang="en-US" sz="2800" dirty="0" smtClean="0">
                <a:solidFill>
                  <a:schemeClr val="tx1">
                    <a:lumMod val="65000"/>
                    <a:lumOff val="35000"/>
                  </a:schemeClr>
                </a:solidFill>
              </a:rPr>
              <a:t>Plan an interactive activity,</a:t>
            </a:r>
          </a:p>
          <a:p>
            <a:pPr lvl="1"/>
            <a:r>
              <a:rPr lang="en-US" dirty="0" smtClean="0">
                <a:solidFill>
                  <a:schemeClr val="tx1">
                    <a:lumMod val="65000"/>
                    <a:lumOff val="35000"/>
                  </a:schemeClr>
                </a:solidFill>
              </a:rPr>
              <a:t>that you will use with </a:t>
            </a:r>
            <a:r>
              <a:rPr lang="en-US" smtClean="0">
                <a:solidFill>
                  <a:schemeClr val="tx1">
                    <a:lumMod val="65000"/>
                    <a:lumOff val="35000"/>
                  </a:schemeClr>
                </a:solidFill>
              </a:rPr>
              <a:t>the other visiting </a:t>
            </a:r>
            <a:r>
              <a:rPr lang="en-US" dirty="0" smtClean="0">
                <a:solidFill>
                  <a:schemeClr val="tx1">
                    <a:lumMod val="65000"/>
                    <a:lumOff val="35000"/>
                  </a:schemeClr>
                </a:solidFill>
              </a:rPr>
              <a:t>groups, [round robin rotation like a science fair] to enhance their understanding of your particular stage</a:t>
            </a:r>
            <a:endParaRPr lang="en-US" dirty="0">
              <a:solidFill>
                <a:schemeClr val="tx1">
                  <a:lumMod val="65000"/>
                  <a:lumOff val="35000"/>
                </a:schemeClr>
              </a:solidFill>
            </a:endParaRPr>
          </a:p>
        </p:txBody>
      </p:sp>
    </p:spTree>
    <p:extLst>
      <p:ext uri="{BB962C8B-B14F-4D97-AF65-F5344CB8AC3E}">
        <p14:creationId xmlns:p14="http://schemas.microsoft.com/office/powerpoint/2010/main" val="1501817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lumMod val="50000"/>
                    <a:lumOff val="50000"/>
                  </a:schemeClr>
                </a:solidFill>
              </a:rPr>
              <a:t>Individual Development</a:t>
            </a:r>
            <a:endParaRPr lang="en-US" dirty="0">
              <a:solidFill>
                <a:schemeClr val="tx1">
                  <a:lumMod val="50000"/>
                  <a:lumOff val="50000"/>
                </a:schemeClr>
              </a:solidFill>
            </a:endParaRPr>
          </a:p>
        </p:txBody>
      </p:sp>
      <p:sp>
        <p:nvSpPr>
          <p:cNvPr id="3" name="Content Placeholder 2"/>
          <p:cNvSpPr>
            <a:spLocks noGrp="1"/>
          </p:cNvSpPr>
          <p:nvPr>
            <p:ph idx="1"/>
          </p:nvPr>
        </p:nvSpPr>
        <p:spPr>
          <a:xfrm>
            <a:off x="457200" y="1371600"/>
            <a:ext cx="7620000" cy="4800600"/>
          </a:xfrm>
        </p:spPr>
        <p:txBody>
          <a:bodyPr>
            <a:normAutofit/>
          </a:bodyPr>
          <a:lstStyle/>
          <a:p>
            <a:r>
              <a:rPr lang="en-US" sz="4000" dirty="0" smtClean="0">
                <a:solidFill>
                  <a:schemeClr val="tx1">
                    <a:lumMod val="50000"/>
                    <a:lumOff val="50000"/>
                  </a:schemeClr>
                </a:solidFill>
              </a:rPr>
              <a:t>As we all grow and enter different phases in our lives, we go through various challenges and conquer milestones unique to that phase.</a:t>
            </a:r>
          </a:p>
        </p:txBody>
      </p:sp>
      <p:pic>
        <p:nvPicPr>
          <p:cNvPr id="1026" name="Picture 2" descr="http://wordfromthewell.files.wordpress.com/2012/08/encourage-yoursel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962400"/>
            <a:ext cx="3962400" cy="2633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495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7620000" cy="4800600"/>
          </a:xfrm>
        </p:spPr>
        <p:txBody>
          <a:bodyPr>
            <a:normAutofit/>
          </a:bodyPr>
          <a:lstStyle/>
          <a:p>
            <a:r>
              <a:rPr lang="en-US" sz="3600" dirty="0" smtClean="0">
                <a:solidFill>
                  <a:schemeClr val="tx1">
                    <a:lumMod val="50000"/>
                    <a:lumOff val="50000"/>
                  </a:schemeClr>
                </a:solidFill>
              </a:rPr>
              <a:t>For example, in the first few years of life, a baby is dealing with learning to trust his or her caregivers,</a:t>
            </a:r>
            <a:endParaRPr lang="en-US" sz="3600" dirty="0">
              <a:solidFill>
                <a:schemeClr val="tx1">
                  <a:lumMod val="50000"/>
                  <a:lumOff val="50000"/>
                </a:schemeClr>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351" t="30224" r="51446" b="23134"/>
          <a:stretch/>
        </p:blipFill>
        <p:spPr bwMode="auto">
          <a:xfrm>
            <a:off x="2667000" y="2438400"/>
            <a:ext cx="312663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239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7620000" cy="4800600"/>
          </a:xfrm>
        </p:spPr>
        <p:txBody>
          <a:bodyPr/>
          <a:lstStyle/>
          <a:p>
            <a:r>
              <a:rPr lang="en-US" sz="3600" dirty="0" smtClean="0">
                <a:solidFill>
                  <a:schemeClr val="tx1">
                    <a:lumMod val="50000"/>
                    <a:lumOff val="50000"/>
                  </a:schemeClr>
                </a:solidFill>
              </a:rPr>
              <a:t>whereas the main task of a teen is the need to figure out their own identity.</a:t>
            </a:r>
          </a:p>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93" t="17724" r="51306" b="14739"/>
          <a:stretch/>
        </p:blipFill>
        <p:spPr bwMode="auto">
          <a:xfrm>
            <a:off x="2667000" y="2057400"/>
            <a:ext cx="281329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81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257"/>
            <a:ext cx="7620000" cy="1143000"/>
          </a:xfrm>
        </p:spPr>
        <p:txBody>
          <a:bodyPr/>
          <a:lstStyle/>
          <a:p>
            <a:r>
              <a:rPr lang="en-US" dirty="0" smtClean="0">
                <a:solidFill>
                  <a:schemeClr val="tx1">
                    <a:lumMod val="50000"/>
                    <a:lumOff val="50000"/>
                  </a:schemeClr>
                </a:solidFill>
              </a:rPr>
              <a:t>Developmental Steps</a:t>
            </a:r>
            <a:endParaRPr lang="en-US" dirty="0">
              <a:solidFill>
                <a:schemeClr val="tx1">
                  <a:lumMod val="50000"/>
                  <a:lumOff val="50000"/>
                </a:schemeClr>
              </a:solidFill>
            </a:endParaRPr>
          </a:p>
        </p:txBody>
      </p:sp>
      <p:sp>
        <p:nvSpPr>
          <p:cNvPr id="3" name="Content Placeholder 2"/>
          <p:cNvSpPr>
            <a:spLocks noGrp="1"/>
          </p:cNvSpPr>
          <p:nvPr>
            <p:ph idx="1"/>
          </p:nvPr>
        </p:nvSpPr>
        <p:spPr>
          <a:xfrm>
            <a:off x="381000" y="1066800"/>
            <a:ext cx="8001000" cy="5215435"/>
          </a:xfrm>
        </p:spPr>
        <p:txBody>
          <a:bodyPr>
            <a:normAutofit/>
          </a:bodyPr>
          <a:lstStyle/>
          <a:p>
            <a:pPr fontAlgn="base"/>
            <a:r>
              <a:rPr lang="en-US" sz="3200" dirty="0" smtClean="0">
                <a:solidFill>
                  <a:schemeClr val="tx1">
                    <a:lumMod val="50000"/>
                    <a:lumOff val="50000"/>
                  </a:schemeClr>
                </a:solidFill>
              </a:rPr>
              <a:t>The </a:t>
            </a:r>
            <a:r>
              <a:rPr lang="en-US" sz="3200" dirty="0">
                <a:solidFill>
                  <a:schemeClr val="tx1">
                    <a:lumMod val="50000"/>
                    <a:lumOff val="50000"/>
                  </a:schemeClr>
                </a:solidFill>
              </a:rPr>
              <a:t>developmental steps that we </a:t>
            </a:r>
            <a:r>
              <a:rPr lang="en-US" sz="3200" dirty="0" smtClean="0">
                <a:solidFill>
                  <a:schemeClr val="tx1">
                    <a:lumMod val="50000"/>
                    <a:lumOff val="50000"/>
                  </a:schemeClr>
                </a:solidFill>
              </a:rPr>
              <a:t/>
            </a:r>
            <a:br>
              <a:rPr lang="en-US" sz="3200" dirty="0" smtClean="0">
                <a:solidFill>
                  <a:schemeClr val="tx1">
                    <a:lumMod val="50000"/>
                    <a:lumOff val="50000"/>
                  </a:schemeClr>
                </a:solidFill>
              </a:rPr>
            </a:br>
            <a:r>
              <a:rPr lang="en-US" sz="3200" dirty="0" smtClean="0">
                <a:solidFill>
                  <a:schemeClr val="tx1">
                    <a:lumMod val="50000"/>
                    <a:lumOff val="50000"/>
                  </a:schemeClr>
                </a:solidFill>
              </a:rPr>
              <a:t>go through </a:t>
            </a:r>
            <a:r>
              <a:rPr lang="en-US" sz="3200" dirty="0">
                <a:solidFill>
                  <a:schemeClr val="tx1">
                    <a:lumMod val="50000"/>
                    <a:lumOff val="50000"/>
                  </a:schemeClr>
                </a:solidFill>
              </a:rPr>
              <a:t>have been explained by </a:t>
            </a:r>
            <a:r>
              <a:rPr lang="en-US" sz="3200" dirty="0" smtClean="0">
                <a:solidFill>
                  <a:schemeClr val="tx1">
                    <a:lumMod val="50000"/>
                    <a:lumOff val="50000"/>
                  </a:schemeClr>
                </a:solidFill>
              </a:rPr>
              <a:t/>
            </a:r>
            <a:br>
              <a:rPr lang="en-US" sz="3200" dirty="0" smtClean="0">
                <a:solidFill>
                  <a:schemeClr val="tx1">
                    <a:lumMod val="50000"/>
                    <a:lumOff val="50000"/>
                  </a:schemeClr>
                </a:solidFill>
              </a:rPr>
            </a:br>
            <a:r>
              <a:rPr lang="en-US" sz="3200" dirty="0" smtClean="0">
                <a:solidFill>
                  <a:schemeClr val="tx1">
                    <a:lumMod val="50000"/>
                    <a:lumOff val="50000"/>
                  </a:schemeClr>
                </a:solidFill>
              </a:rPr>
              <a:t>theorists like </a:t>
            </a:r>
            <a:r>
              <a:rPr lang="en-US" sz="3200" dirty="0">
                <a:solidFill>
                  <a:schemeClr val="tx1">
                    <a:lumMod val="50000"/>
                    <a:lumOff val="50000"/>
                  </a:schemeClr>
                </a:solidFill>
              </a:rPr>
              <a:t>Erik Erikson, </a:t>
            </a:r>
            <a:endParaRPr lang="en-US" sz="3200" dirty="0" smtClean="0">
              <a:solidFill>
                <a:schemeClr val="tx1">
                  <a:lumMod val="50000"/>
                  <a:lumOff val="50000"/>
                </a:schemeClr>
              </a:solidFill>
            </a:endParaRPr>
          </a:p>
          <a:p>
            <a:pPr lvl="1" fontAlgn="base"/>
            <a:r>
              <a:rPr lang="en-US" sz="3000" dirty="0" smtClean="0">
                <a:solidFill>
                  <a:schemeClr val="tx1">
                    <a:lumMod val="50000"/>
                    <a:lumOff val="50000"/>
                  </a:schemeClr>
                </a:solidFill>
              </a:rPr>
              <a:t>who </a:t>
            </a:r>
            <a:r>
              <a:rPr lang="en-US" sz="3000" dirty="0">
                <a:solidFill>
                  <a:schemeClr val="tx1">
                    <a:lumMod val="50000"/>
                    <a:lumOff val="50000"/>
                  </a:schemeClr>
                </a:solidFill>
              </a:rPr>
              <a:t>proposed the previous examples of the psychosocial growth of children and teens, </a:t>
            </a:r>
            <a:endParaRPr lang="en-US" sz="3000" dirty="0" smtClean="0">
              <a:solidFill>
                <a:schemeClr val="tx1">
                  <a:lumMod val="50000"/>
                  <a:lumOff val="50000"/>
                </a:schemeClr>
              </a:solidFill>
            </a:endParaRPr>
          </a:p>
          <a:p>
            <a:pPr fontAlgn="base"/>
            <a:r>
              <a:rPr lang="en-US" sz="3200" dirty="0" smtClean="0">
                <a:solidFill>
                  <a:schemeClr val="tx1">
                    <a:lumMod val="50000"/>
                    <a:lumOff val="50000"/>
                  </a:schemeClr>
                </a:solidFill>
              </a:rPr>
              <a:t>and other theorists who have studied brain development, or psychological maturation and so on. </a:t>
            </a:r>
          </a:p>
          <a:p>
            <a:pPr marL="114300" indent="0">
              <a:buNone/>
            </a:pPr>
            <a:endParaRPr lang="en-US" dirty="0"/>
          </a:p>
        </p:txBody>
      </p:sp>
      <p:pic>
        <p:nvPicPr>
          <p:cNvPr id="5122" name="Picture 2" descr="http://www.independent.co.uk/migration_catalog/article5234105.ece/alternates/w620/freud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720468"/>
            <a:ext cx="1676400" cy="19089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2.bp.blogspot.com/_jNf8DeaAW-k/S_1UVNialtI/AAAAAAAAA14/zt2x049A2jo/s1600/20090609173354-erik-erikson.jpg"/>
          <p:cNvPicPr>
            <a:picLocks noChangeAspect="1" noChangeArrowheads="1"/>
          </p:cNvPicPr>
          <p:nvPr/>
        </p:nvPicPr>
        <p:blipFill rotWithShape="1">
          <a:blip r:embed="rId3">
            <a:extLst>
              <a:ext uri="{28A0092B-C50C-407E-A947-70E740481C1C}">
                <a14:useLocalDpi xmlns:a14="http://schemas.microsoft.com/office/drawing/2010/main" val="0"/>
              </a:ext>
            </a:extLst>
          </a:blip>
          <a:srcRect l="16269" t="12761" r="18358" b="15254"/>
          <a:stretch/>
        </p:blipFill>
        <p:spPr bwMode="auto">
          <a:xfrm>
            <a:off x="6803211" y="437866"/>
            <a:ext cx="1502589" cy="216125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callisto.ggsrv.com/imgsrv/FastFetch/UBER1/psyt_0001_0002_0_img00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74" y="4776716"/>
            <a:ext cx="191688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66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6"/>
                                        </p:tgtEl>
                                        <p:attrNameLst>
                                          <p:attrName>style.visibility</p:attrName>
                                        </p:attrNameLst>
                                      </p:cBhvr>
                                      <p:to>
                                        <p:strVal val="visible"/>
                                      </p:to>
                                    </p:set>
                                    <p:animEffect transition="in" filter="fade">
                                      <p:cBhvr>
                                        <p:cTn id="27" dur="500"/>
                                        <p:tgtEl>
                                          <p:spTgt spid="51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fade">
                                      <p:cBhvr>
                                        <p:cTn id="3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7772400" cy="6324600"/>
          </a:xfrm>
        </p:spPr>
        <p:txBody>
          <a:bodyPr/>
          <a:lstStyle/>
          <a:p>
            <a:r>
              <a:rPr lang="en-US" sz="3200" dirty="0">
                <a:solidFill>
                  <a:schemeClr val="tx1">
                    <a:lumMod val="65000"/>
                    <a:lumOff val="35000"/>
                  </a:schemeClr>
                </a:solidFill>
              </a:rPr>
              <a:t>But the stages an individual goes through during life </a:t>
            </a:r>
            <a:r>
              <a:rPr lang="en-US" sz="3200" dirty="0" smtClean="0">
                <a:solidFill>
                  <a:schemeClr val="tx1">
                    <a:lumMod val="65000"/>
                    <a:lumOff val="35000"/>
                  </a:schemeClr>
                </a:solidFill>
              </a:rPr>
              <a:t>are </a:t>
            </a:r>
            <a:r>
              <a:rPr lang="en-US" sz="3200" dirty="0">
                <a:solidFill>
                  <a:schemeClr val="tx1">
                    <a:lumMod val="65000"/>
                    <a:lumOff val="35000"/>
                  </a:schemeClr>
                </a:solidFill>
              </a:rPr>
              <a:t>not the only type </a:t>
            </a:r>
            <a:r>
              <a:rPr lang="en-US" sz="3200" dirty="0" smtClean="0">
                <a:solidFill>
                  <a:schemeClr val="tx1">
                    <a:lumMod val="65000"/>
                    <a:lumOff val="35000"/>
                  </a:schemeClr>
                </a:solidFill>
              </a:rPr>
              <a:t>that </a:t>
            </a:r>
            <a:r>
              <a:rPr lang="en-US" sz="3200" dirty="0">
                <a:solidFill>
                  <a:schemeClr val="tx1">
                    <a:lumMod val="65000"/>
                    <a:lumOff val="35000"/>
                  </a:schemeClr>
                </a:solidFill>
              </a:rPr>
              <a:t>counselors should pay attention to. </a:t>
            </a:r>
            <a:endParaRPr lang="en-US" sz="3200" dirty="0" smtClean="0">
              <a:solidFill>
                <a:schemeClr val="tx1">
                  <a:lumMod val="65000"/>
                  <a:lumOff val="35000"/>
                </a:schemeClr>
              </a:solidFill>
            </a:endParaRPr>
          </a:p>
          <a:p>
            <a:r>
              <a:rPr lang="en-US" sz="3200" dirty="0" smtClean="0">
                <a:solidFill>
                  <a:schemeClr val="tx1">
                    <a:lumMod val="65000"/>
                    <a:lumOff val="35000"/>
                  </a:schemeClr>
                </a:solidFill>
              </a:rPr>
              <a:t>for family therapists and those who study the family , </a:t>
            </a:r>
            <a:r>
              <a:rPr lang="en-US" sz="3200" dirty="0">
                <a:solidFill>
                  <a:schemeClr val="tx1">
                    <a:lumMod val="65000"/>
                    <a:lumOff val="35000"/>
                  </a:schemeClr>
                </a:solidFill>
              </a:rPr>
              <a:t>it is also important to understand that </a:t>
            </a:r>
            <a:r>
              <a:rPr lang="en-US" sz="3200" b="1" dirty="0">
                <a:solidFill>
                  <a:schemeClr val="tx1">
                    <a:lumMod val="65000"/>
                    <a:lumOff val="35000"/>
                  </a:schemeClr>
                </a:solidFill>
              </a:rPr>
              <a:t>the family itself </a:t>
            </a:r>
            <a:r>
              <a:rPr lang="en-US" sz="3200" dirty="0">
                <a:solidFill>
                  <a:schemeClr val="tx1">
                    <a:lumMod val="65000"/>
                    <a:lumOff val="35000"/>
                  </a:schemeClr>
                </a:solidFill>
              </a:rPr>
              <a:t>has its own stages of development. </a:t>
            </a:r>
            <a:endParaRPr lang="en-US" sz="3200" dirty="0" smtClean="0">
              <a:solidFill>
                <a:schemeClr val="tx1">
                  <a:lumMod val="65000"/>
                  <a:lumOff val="35000"/>
                </a:schemeClr>
              </a:solidFill>
            </a:endParaRPr>
          </a:p>
          <a:p>
            <a:r>
              <a:rPr lang="en-US" sz="3200" dirty="0" smtClean="0">
                <a:solidFill>
                  <a:schemeClr val="tx1">
                    <a:lumMod val="65000"/>
                    <a:lumOff val="35000"/>
                  </a:schemeClr>
                </a:solidFill>
              </a:rPr>
              <a:t>This </a:t>
            </a:r>
            <a:r>
              <a:rPr lang="en-US" sz="3200" dirty="0">
                <a:solidFill>
                  <a:schemeClr val="tx1">
                    <a:lumMod val="65000"/>
                    <a:lumOff val="35000"/>
                  </a:schemeClr>
                </a:solidFill>
              </a:rPr>
              <a:t>can be described by the </a:t>
            </a:r>
            <a:r>
              <a:rPr lang="en-US" sz="3200" b="1" dirty="0">
                <a:solidFill>
                  <a:schemeClr val="tx1">
                    <a:lumMod val="65000"/>
                    <a:lumOff val="35000"/>
                  </a:schemeClr>
                </a:solidFill>
              </a:rPr>
              <a:t>family life </a:t>
            </a:r>
            <a:r>
              <a:rPr lang="en-US" sz="3200" b="1" dirty="0" smtClean="0">
                <a:solidFill>
                  <a:schemeClr val="tx1">
                    <a:lumMod val="65000"/>
                    <a:lumOff val="35000"/>
                  </a:schemeClr>
                </a:solidFill>
              </a:rPr>
              <a:t>cycle theory</a:t>
            </a:r>
            <a:r>
              <a:rPr lang="en-US" sz="3200" dirty="0" smtClean="0">
                <a:solidFill>
                  <a:schemeClr val="tx1">
                    <a:lumMod val="65000"/>
                    <a:lumOff val="35000"/>
                  </a:schemeClr>
                </a:solidFill>
              </a:rPr>
              <a:t>, </a:t>
            </a:r>
            <a:r>
              <a:rPr lang="en-US" sz="3200" dirty="0">
                <a:solidFill>
                  <a:schemeClr val="tx1">
                    <a:lumMod val="65000"/>
                    <a:lumOff val="35000"/>
                  </a:schemeClr>
                </a:solidFill>
              </a:rPr>
              <a:t>or </a:t>
            </a:r>
            <a:r>
              <a:rPr lang="en-US" sz="3200" dirty="0" smtClean="0">
                <a:solidFill>
                  <a:schemeClr val="tx1">
                    <a:lumMod val="65000"/>
                    <a:lumOff val="35000"/>
                  </a:schemeClr>
                </a:solidFill>
              </a:rPr>
              <a:t>the theory that there are a series </a:t>
            </a:r>
            <a:r>
              <a:rPr lang="en-US" sz="3200" dirty="0">
                <a:solidFill>
                  <a:schemeClr val="tx1">
                    <a:lumMod val="65000"/>
                    <a:lumOff val="35000"/>
                  </a:schemeClr>
                </a:solidFill>
              </a:rPr>
              <a:t>of developmental stages a family moves through over time.</a:t>
            </a:r>
          </a:p>
          <a:p>
            <a:endParaRPr lang="en-US" dirty="0"/>
          </a:p>
        </p:txBody>
      </p:sp>
    </p:spTree>
    <p:extLst>
      <p:ext uri="{BB962C8B-B14F-4D97-AF65-F5344CB8AC3E}">
        <p14:creationId xmlns:p14="http://schemas.microsoft.com/office/powerpoint/2010/main" val="1284629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763000" cy="1143000"/>
          </a:xfrm>
        </p:spPr>
        <p:txBody>
          <a:bodyPr/>
          <a:lstStyle/>
          <a:p>
            <a:r>
              <a:rPr lang="en-US" dirty="0" smtClean="0">
                <a:solidFill>
                  <a:schemeClr val="tx1">
                    <a:lumMod val="65000"/>
                    <a:lumOff val="35000"/>
                  </a:schemeClr>
                </a:solidFill>
              </a:rPr>
              <a:t>Family Life Cycle Theory Key Ideas</a:t>
            </a:r>
            <a:endParaRPr lang="en-US" dirty="0">
              <a:solidFill>
                <a:schemeClr val="tx1">
                  <a:lumMod val="65000"/>
                  <a:lumOff val="35000"/>
                </a:schemeClr>
              </a:solidFill>
            </a:endParaRPr>
          </a:p>
        </p:txBody>
      </p:sp>
      <p:sp>
        <p:nvSpPr>
          <p:cNvPr id="3" name="Content Placeholder 2"/>
          <p:cNvSpPr>
            <a:spLocks noGrp="1"/>
          </p:cNvSpPr>
          <p:nvPr>
            <p:ph idx="1"/>
          </p:nvPr>
        </p:nvSpPr>
        <p:spPr>
          <a:xfrm>
            <a:off x="228600" y="914400"/>
            <a:ext cx="7848600" cy="5943600"/>
          </a:xfrm>
        </p:spPr>
        <p:txBody>
          <a:bodyPr>
            <a:normAutofit lnSpcReduction="10000"/>
          </a:bodyPr>
          <a:lstStyle/>
          <a:p>
            <a:pPr>
              <a:buFont typeface="Wingdings 2" charset="0"/>
              <a:buChar char=""/>
              <a:defRPr/>
            </a:pPr>
            <a:r>
              <a:rPr lang="en-US" sz="3200" dirty="0" smtClean="0">
                <a:solidFill>
                  <a:schemeClr val="tx1">
                    <a:lumMod val="65000"/>
                    <a:lumOff val="35000"/>
                  </a:schemeClr>
                </a:solidFill>
              </a:rPr>
              <a:t>Families</a:t>
            </a:r>
            <a:r>
              <a:rPr lang="en-US" sz="3200" dirty="0">
                <a:solidFill>
                  <a:schemeClr val="tx1">
                    <a:lumMod val="65000"/>
                    <a:lumOff val="35000"/>
                  </a:schemeClr>
                </a:solidFill>
              </a:rPr>
              <a:t>, like individuals go through predictable stages.</a:t>
            </a:r>
          </a:p>
          <a:p>
            <a:pPr lvl="1">
              <a:buFont typeface="Wingdings 2" charset="0"/>
              <a:buChar char=""/>
              <a:defRPr/>
            </a:pPr>
            <a:r>
              <a:rPr lang="en-US" sz="2200" dirty="0">
                <a:solidFill>
                  <a:schemeClr val="tx1">
                    <a:lumMod val="65000"/>
                    <a:lumOff val="35000"/>
                  </a:schemeClr>
                </a:solidFill>
              </a:rPr>
              <a:t>Example:  marriage-first child-child goes to school- leaving </a:t>
            </a:r>
            <a:r>
              <a:rPr lang="en-US" sz="2200" dirty="0" smtClean="0">
                <a:solidFill>
                  <a:schemeClr val="tx1">
                    <a:lumMod val="65000"/>
                    <a:lumOff val="35000"/>
                  </a:schemeClr>
                </a:solidFill>
              </a:rPr>
              <a:t>home</a:t>
            </a:r>
          </a:p>
          <a:p>
            <a:pPr>
              <a:buFont typeface="Wingdings 2" charset="0"/>
              <a:buChar char=""/>
              <a:defRPr/>
            </a:pPr>
            <a:r>
              <a:rPr lang="en-US" sz="3200" dirty="0" smtClean="0">
                <a:solidFill>
                  <a:schemeClr val="tx1">
                    <a:lumMod val="65000"/>
                    <a:lumOff val="35000"/>
                  </a:schemeClr>
                </a:solidFill>
              </a:rPr>
              <a:t>At each stage there is a key principle of transition.</a:t>
            </a:r>
          </a:p>
          <a:p>
            <a:pPr lvl="1">
              <a:buFont typeface="Wingdings 2" charset="0"/>
              <a:buChar char=""/>
              <a:defRPr/>
            </a:pPr>
            <a:r>
              <a:rPr lang="en-US" sz="2200" dirty="0" smtClean="0">
                <a:solidFill>
                  <a:schemeClr val="tx1">
                    <a:lumMod val="65000"/>
                    <a:lumOff val="35000"/>
                  </a:schemeClr>
                </a:solidFill>
              </a:rPr>
              <a:t>Example: commitment to new system</a:t>
            </a:r>
          </a:p>
          <a:p>
            <a:pPr>
              <a:buFont typeface="Wingdings 2" charset="0"/>
              <a:buChar char=""/>
              <a:defRPr/>
            </a:pPr>
            <a:r>
              <a:rPr lang="en-US" sz="3200" dirty="0" smtClean="0">
                <a:solidFill>
                  <a:schemeClr val="tx1">
                    <a:lumMod val="65000"/>
                    <a:lumOff val="35000"/>
                  </a:schemeClr>
                </a:solidFill>
              </a:rPr>
              <a:t>At each stage there are 2</a:t>
            </a:r>
            <a:r>
              <a:rPr lang="en-US" sz="3200" baseline="30000" dirty="0" smtClean="0">
                <a:solidFill>
                  <a:schemeClr val="tx1">
                    <a:lumMod val="65000"/>
                    <a:lumOff val="35000"/>
                  </a:schemeClr>
                </a:solidFill>
              </a:rPr>
              <a:t>nd</a:t>
            </a:r>
            <a:r>
              <a:rPr lang="en-US" sz="3200" dirty="0" smtClean="0">
                <a:solidFill>
                  <a:schemeClr val="tx1">
                    <a:lumMod val="65000"/>
                    <a:lumOff val="35000"/>
                  </a:schemeClr>
                </a:solidFill>
              </a:rPr>
              <a:t> order changes otherwise known as tasks or challenges that must be solved in order to move on to next phase.</a:t>
            </a:r>
          </a:p>
          <a:p>
            <a:pPr lvl="1">
              <a:buFont typeface="Wingdings 2" charset="0"/>
              <a:buChar char=""/>
              <a:defRPr/>
            </a:pPr>
            <a:r>
              <a:rPr lang="en-US" sz="2200" dirty="0" smtClean="0">
                <a:solidFill>
                  <a:schemeClr val="tx1">
                    <a:lumMod val="65000"/>
                    <a:lumOff val="35000"/>
                  </a:schemeClr>
                </a:solidFill>
              </a:rPr>
              <a:t>Example: form new partner system, adjust other family relationships and friendships to accommodate new partner</a:t>
            </a:r>
          </a:p>
          <a:p>
            <a:endParaRPr lang="en-US" dirty="0"/>
          </a:p>
        </p:txBody>
      </p:sp>
    </p:spTree>
    <p:extLst>
      <p:ext uri="{BB962C8B-B14F-4D97-AF65-F5344CB8AC3E}">
        <p14:creationId xmlns:p14="http://schemas.microsoft.com/office/powerpoint/2010/main" val="207382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19200" y="457200"/>
            <a:ext cx="6400800" cy="6172200"/>
            <a:chOff x="1752600" y="304800"/>
            <a:chExt cx="5194300" cy="4799463"/>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981" t="36062" r="25160" b="34873"/>
            <a:stretch/>
          </p:blipFill>
          <p:spPr bwMode="auto">
            <a:xfrm>
              <a:off x="1752600" y="3226098"/>
              <a:ext cx="5194300" cy="1878165"/>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3097" t="33974" r="25424" b="16631"/>
            <a:stretch/>
          </p:blipFill>
          <p:spPr bwMode="auto">
            <a:xfrm>
              <a:off x="1763892" y="304800"/>
              <a:ext cx="5160425" cy="3072000"/>
            </a:xfrm>
            <a:prstGeom prst="rect">
              <a:avLst/>
            </a:prstGeom>
            <a:ln>
              <a:noFill/>
            </a:ln>
            <a:extLst>
              <a:ext uri="{53640926-AAD7-44D8-BBD7-CCE9431645EC}">
                <a14:shadowObscured xmlns:a14="http://schemas.microsoft.com/office/drawing/2010/main"/>
              </a:ext>
            </a:extLst>
          </p:spPr>
        </p:pic>
      </p:grpSp>
      <p:sp>
        <p:nvSpPr>
          <p:cNvPr id="8" name="TextBox 7"/>
          <p:cNvSpPr txBox="1"/>
          <p:nvPr/>
        </p:nvSpPr>
        <p:spPr>
          <a:xfrm>
            <a:off x="226325" y="1847671"/>
            <a:ext cx="1006790" cy="584775"/>
          </a:xfrm>
          <a:prstGeom prst="rect">
            <a:avLst/>
          </a:prstGeom>
          <a:noFill/>
        </p:spPr>
        <p:txBody>
          <a:bodyPr wrap="square" rtlCol="0">
            <a:spAutoFit/>
          </a:bodyPr>
          <a:lstStyle/>
          <a:p>
            <a:r>
              <a:rPr lang="en-US" sz="1600" dirty="0" smtClean="0">
                <a:solidFill>
                  <a:schemeClr val="tx1">
                    <a:lumMod val="65000"/>
                    <a:lumOff val="35000"/>
                  </a:schemeClr>
                </a:solidFill>
                <a:latin typeface="+mj-lt"/>
              </a:rPr>
              <a:t>For example</a:t>
            </a:r>
            <a:endParaRPr lang="en-US" sz="1600" dirty="0">
              <a:solidFill>
                <a:schemeClr val="tx1">
                  <a:lumMod val="65000"/>
                  <a:lumOff val="35000"/>
                </a:schemeClr>
              </a:solidFill>
              <a:latin typeface="+mj-lt"/>
            </a:endParaRPr>
          </a:p>
        </p:txBody>
      </p:sp>
    </p:spTree>
    <p:extLst>
      <p:ext uri="{BB962C8B-B14F-4D97-AF65-F5344CB8AC3E}">
        <p14:creationId xmlns:p14="http://schemas.microsoft.com/office/powerpoint/2010/main" val="1237720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001000" cy="5562600"/>
          </a:xfrm>
        </p:spPr>
        <p:txBody>
          <a:bodyPr/>
          <a:lstStyle/>
          <a:p>
            <a:r>
              <a:rPr lang="en-US" sz="3200" dirty="0" smtClean="0">
                <a:solidFill>
                  <a:schemeClr val="tx1">
                    <a:lumMod val="65000"/>
                    <a:lumOff val="35000"/>
                  </a:schemeClr>
                </a:solidFill>
              </a:rPr>
              <a:t>As families develop, they should ideally try to accomplish these changes or tasks for success, so these are areas that therapists often focus to see if they can lend support and make recommendations for areas that can be worked on by members of the family.</a:t>
            </a:r>
          </a:p>
          <a:p>
            <a:endParaRPr lang="en-US" dirty="0"/>
          </a:p>
        </p:txBody>
      </p:sp>
      <p:pic>
        <p:nvPicPr>
          <p:cNvPr id="6150" name="Picture 6" descr="http://cdn.drprem.com/love/wp-content/uploads/sites/29/2013/05/873649-002_1329632422_1329632444_1329632467_460x460-600x330.jpg"/>
          <p:cNvPicPr>
            <a:picLocks noChangeAspect="1" noChangeArrowheads="1"/>
          </p:cNvPicPr>
          <p:nvPr/>
        </p:nvPicPr>
        <p:blipFill rotWithShape="1">
          <a:blip r:embed="rId2">
            <a:extLst>
              <a:ext uri="{28A0092B-C50C-407E-A947-70E740481C1C}">
                <a14:useLocalDpi xmlns:a14="http://schemas.microsoft.com/office/drawing/2010/main" val="0"/>
              </a:ext>
            </a:extLst>
          </a:blip>
          <a:srcRect l="2328"/>
          <a:stretch/>
        </p:blipFill>
        <p:spPr bwMode="auto">
          <a:xfrm>
            <a:off x="1733266" y="3429000"/>
            <a:ext cx="5581934"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6296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110</TotalTime>
  <Words>397</Words>
  <Application>Microsoft Office PowerPoint</Application>
  <PresentationFormat>On-screen Show (4:3)</PresentationFormat>
  <Paragraphs>36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Adjacency</vt:lpstr>
      <vt:lpstr>Family Life Cycle Stages</vt:lpstr>
      <vt:lpstr>Individual Development</vt:lpstr>
      <vt:lpstr>PowerPoint Presentation</vt:lpstr>
      <vt:lpstr>PowerPoint Presentation</vt:lpstr>
      <vt:lpstr>Developmental Steps</vt:lpstr>
      <vt:lpstr>PowerPoint Presentation</vt:lpstr>
      <vt:lpstr>Family Life Cycle Theory Key Ideas</vt:lpstr>
      <vt:lpstr>PowerPoint Presentation</vt:lpstr>
      <vt:lpstr>PowerPoint Presentation</vt:lpstr>
      <vt:lpstr>PowerPoint Presentation</vt:lpstr>
      <vt:lpstr>Your Assignment</vt:lpstr>
    </vt:vector>
  </TitlesOfParts>
  <Company>Trillium Lakelands DSB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Life Cycle Stages</dc:title>
  <dc:creator>Carruth, AnnMarie</dc:creator>
  <cp:lastModifiedBy>Carruth, AnnMarie</cp:lastModifiedBy>
  <cp:revision>13</cp:revision>
  <dcterms:created xsi:type="dcterms:W3CDTF">2014-09-21T19:49:33Z</dcterms:created>
  <dcterms:modified xsi:type="dcterms:W3CDTF">2014-09-21T21:40:31Z</dcterms:modified>
</cp:coreProperties>
</file>