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8E80666-FB37-4B36-9149-507F3B0178E3}" type="datetimeFigureOut">
              <a:rPr lang="en-US" smtClean="0"/>
              <a:pPr/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015020"/>
            <a:ext cx="5724862" cy="1846961"/>
          </a:xfrm>
        </p:spPr>
        <p:txBody>
          <a:bodyPr/>
          <a:lstStyle/>
          <a:p>
            <a:r>
              <a:rPr lang="en-US" sz="7200" b="1" dirty="0" smtClean="0"/>
              <a:t>Marital Relationships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432" y="2777631"/>
            <a:ext cx="6015595" cy="17016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effectLst/>
              </a:rPr>
              <a:t>9 Psychological Task Needed for a Good Marriage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effectLst/>
              </a:rPr>
              <a:t>3 Stage Life Cycle of Marital Relationships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effectLst/>
              </a:rPr>
              <a:t>Family Life Cycle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effectLst/>
              </a:rPr>
              <a:t>10 Factors Affecting Marital Satisfaction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409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0"/>
            <a:ext cx="7691719" cy="1143000"/>
          </a:xfrm>
        </p:spPr>
        <p:txBody>
          <a:bodyPr/>
          <a:lstStyle/>
          <a:p>
            <a:r>
              <a:rPr lang="en-US" sz="4000" b="1" dirty="0"/>
              <a:t>Family Life Cycle Framework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74" y="1034492"/>
            <a:ext cx="8737599" cy="269699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During each of these stages there are normal crises that are predictable and can cause instability for a couple.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Some couples will also be challenged by non normative crises such as unemployment, infertility, illness or infidelity.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Resolution in early stages helps build a foundation for couples to rely on in the future</a:t>
            </a:r>
          </a:p>
        </p:txBody>
      </p:sp>
      <p:pic>
        <p:nvPicPr>
          <p:cNvPr id="15" name="Picture 14" descr="http://static6.businessinsider.com/image/4fe4c8fbecad043729000019-606-400/frank-and-anita-milfor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29" y="3685097"/>
            <a:ext cx="1773381" cy="11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726141" y="3234557"/>
            <a:ext cx="7416799" cy="3432521"/>
            <a:chOff x="726141" y="3234557"/>
            <a:chExt cx="7416799" cy="3432521"/>
          </a:xfrm>
        </p:grpSpPr>
        <p:grpSp>
          <p:nvGrpSpPr>
            <p:cNvPr id="4" name="Group 3"/>
            <p:cNvGrpSpPr/>
            <p:nvPr/>
          </p:nvGrpSpPr>
          <p:grpSpPr>
            <a:xfrm>
              <a:off x="726141" y="3234557"/>
              <a:ext cx="7416799" cy="3432521"/>
              <a:chOff x="581892" y="2750992"/>
              <a:chExt cx="8248071" cy="4487040"/>
            </a:xfrm>
          </p:grpSpPr>
          <p:pic>
            <p:nvPicPr>
              <p:cNvPr id="5" name="Picture 4" descr="http://www.scform.com/wp-content/uploads/2010/09/young-couple-embracing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836" y="2924572"/>
                <a:ext cx="2018988" cy="1342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6" descr="http://cache-blog.credit.com/wp-content/uploads/2014/03/new-parents-money-questions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2741" y="3759187"/>
                <a:ext cx="2599707" cy="1668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8" descr="http://i.guim.co.uk/static/w-620/h--/q-95/sys-images/Guardian/About/General/2012/4/19/1334829356521/gay-parenting-3-006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6547" y="4871934"/>
                <a:ext cx="2105605" cy="1390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0" descr="http://www.sparkpeople.com/assets/team_pics/adult-family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1152" y="5390447"/>
                <a:ext cx="2058355" cy="1352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772727" y="2924572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Adjustment to marriage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01527" y="3418362"/>
                <a:ext cx="12284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Birth of a child</a:t>
                </a:r>
              </a:p>
              <a:p>
                <a:pPr algn="r"/>
                <a:endParaRPr lang="en-CA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772727" y="6160655"/>
                <a:ext cx="1887174" cy="8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Teenage years</a:t>
                </a:r>
              </a:p>
              <a:p>
                <a:pPr algn="r"/>
                <a:endParaRPr lang="en-CA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03300" y="6314702"/>
                <a:ext cx="17549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Children leaving home</a:t>
                </a:r>
              </a:p>
              <a:p>
                <a:endParaRPr lang="en-CA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1892" y="3922704"/>
                <a:ext cx="14131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Retirement</a:t>
                </a:r>
              </a:p>
              <a:p>
                <a:endParaRPr lang="en-CA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93067" y="2750992"/>
                <a:ext cx="2618624" cy="8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Growing old together</a:t>
                </a:r>
                <a:endParaRPr lang="en-CA" dirty="0"/>
              </a:p>
              <a:p>
                <a:endParaRPr lang="en-CA" dirty="0"/>
              </a:p>
            </p:txBody>
          </p:sp>
        </p:grpSp>
        <p:pic>
          <p:nvPicPr>
            <p:cNvPr id="16" name="Picture 12" descr="http://senioramericansassociation.com/wp-content/uploads/2014/11/baby-boomer-house-1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828" y="4657845"/>
              <a:ext cx="1699492" cy="127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67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314979"/>
            <a:ext cx="8885382" cy="1143000"/>
          </a:xfrm>
        </p:spPr>
        <p:txBody>
          <a:bodyPr/>
          <a:lstStyle/>
          <a:p>
            <a:r>
              <a:rPr lang="en-US" sz="4000" b="1" dirty="0" smtClean="0"/>
              <a:t>10 Factors Affecting </a:t>
            </a:r>
            <a:br>
              <a:rPr lang="en-US" sz="4000" b="1" dirty="0" smtClean="0"/>
            </a:br>
            <a:r>
              <a:rPr lang="en-US" sz="4000" b="1" dirty="0" smtClean="0"/>
              <a:t>Marital Satisfaction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1713404"/>
            <a:ext cx="8321964" cy="4936778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Income… </a:t>
            </a:r>
            <a:r>
              <a:rPr lang="en-US" dirty="0"/>
              <a:t>One study found that couples with higher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income </a:t>
            </a:r>
            <a:r>
              <a:rPr lang="en-US" dirty="0"/>
              <a:t>reported higher levels of marital satisfaction</a:t>
            </a:r>
            <a:endParaRPr lang="en-CA" b="1" dirty="0"/>
          </a:p>
          <a:p>
            <a:pPr>
              <a:buFont typeface="+mj-lt"/>
              <a:buAutoNum type="arabicPeriod"/>
            </a:pPr>
            <a:r>
              <a:rPr lang="en-US" dirty="0" smtClean="0"/>
              <a:t>Age… </a:t>
            </a:r>
            <a:r>
              <a:rPr lang="en-US" dirty="0"/>
              <a:t>People who marry slightly above the average age</a:t>
            </a:r>
            <a:r>
              <a:rPr lang="en-US" b="1" dirty="0"/>
              <a:t> </a:t>
            </a:r>
            <a:r>
              <a:rPr lang="en-US" dirty="0"/>
              <a:t>report more satisfaction</a:t>
            </a:r>
            <a:endParaRPr lang="en-CA" dirty="0"/>
          </a:p>
          <a:p>
            <a:pPr>
              <a:buFont typeface="+mj-lt"/>
              <a:buAutoNum type="arabicPeriod"/>
            </a:pPr>
            <a:r>
              <a:rPr lang="en-US" dirty="0" smtClean="0"/>
              <a:t>Children…</a:t>
            </a:r>
            <a:r>
              <a:rPr lang="en-US" dirty="0"/>
              <a:t>Having a few childfree years is helpful</a:t>
            </a:r>
            <a:endParaRPr lang="en-CA" dirty="0"/>
          </a:p>
          <a:p>
            <a:pPr>
              <a:buFont typeface="+mj-lt"/>
              <a:buAutoNum type="arabicPeriod"/>
            </a:pPr>
            <a:r>
              <a:rPr lang="en-US" dirty="0" smtClean="0"/>
              <a:t>Homogamy… </a:t>
            </a:r>
            <a:r>
              <a:rPr lang="en-US" dirty="0"/>
              <a:t>Similar backgrounds (family income, educational level of parents and of couple, religion, race, ethnicity) also helps</a:t>
            </a:r>
            <a:endParaRPr lang="en-CA" dirty="0"/>
          </a:p>
          <a:p>
            <a:pPr>
              <a:buFont typeface="+mj-lt"/>
              <a:buAutoNum type="arabicPeriod"/>
            </a:pPr>
            <a:r>
              <a:rPr lang="en-US" dirty="0" smtClean="0"/>
              <a:t>Lifestyle… </a:t>
            </a:r>
            <a:r>
              <a:rPr lang="en-US" dirty="0"/>
              <a:t>Similar values and ideas about lifestyle is a factor  </a:t>
            </a:r>
            <a:endParaRPr lang="en-CA" dirty="0"/>
          </a:p>
          <a:p>
            <a:pPr>
              <a:buFont typeface="+mj-lt"/>
              <a:buAutoNum type="arabicPeriod"/>
            </a:pPr>
            <a:r>
              <a:rPr lang="en-US" dirty="0" smtClean="0"/>
              <a:t>Stage of Marriage… </a:t>
            </a:r>
            <a:r>
              <a:rPr lang="en-US" dirty="0"/>
              <a:t>The first few years sited as more satisfactory</a:t>
            </a: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2050" name="Picture 2" descr="http://www.glamour.com/images/magazine/2012/03/0312-aay-money-7-guythrowingmoney_l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02" y="1352695"/>
            <a:ext cx="1682461" cy="129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ytrueplace.com/wp-content/uploads/Adults-onl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14" y="3225996"/>
            <a:ext cx="1533236" cy="11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2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85" y="316852"/>
            <a:ext cx="8142220" cy="615288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7"/>
            </a:pPr>
            <a:r>
              <a:rPr lang="en-US" sz="2200" dirty="0"/>
              <a:t>Reality Based… Partner is seen more realistically rather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than </a:t>
            </a:r>
            <a:r>
              <a:rPr lang="en-US" sz="2200" dirty="0"/>
              <a:t>idealized or romanticized</a:t>
            </a:r>
            <a:endParaRPr lang="en-CA" sz="2200" dirty="0"/>
          </a:p>
          <a:p>
            <a:pPr>
              <a:buFont typeface="+mj-lt"/>
              <a:buAutoNum type="arabicPeriod" startAt="7"/>
            </a:pPr>
            <a:r>
              <a:rPr lang="en-US" sz="2200" dirty="0" smtClean="0"/>
              <a:t>Communication… </a:t>
            </a:r>
            <a:r>
              <a:rPr lang="en-US" sz="2200" dirty="0"/>
              <a:t>Good communication skills improve satisfaction</a:t>
            </a:r>
            <a:endParaRPr lang="en-CA" sz="2200" dirty="0"/>
          </a:p>
          <a:p>
            <a:pPr>
              <a:buFont typeface="+mj-lt"/>
              <a:buAutoNum type="arabicPeriod" startAt="7"/>
            </a:pPr>
            <a:r>
              <a:rPr lang="en-US" sz="2200" dirty="0" smtClean="0"/>
              <a:t>Conflict Resolution Style… Couples who are </a:t>
            </a:r>
            <a:br>
              <a:rPr lang="en-US" sz="2200" dirty="0" smtClean="0"/>
            </a:br>
            <a:r>
              <a:rPr lang="en-US" sz="2200" dirty="0" smtClean="0"/>
              <a:t>more successful often resolve conflicts through </a:t>
            </a:r>
            <a:br>
              <a:rPr lang="en-US" sz="2200" dirty="0" smtClean="0"/>
            </a:br>
            <a:r>
              <a:rPr lang="en-US" sz="2200" dirty="0" smtClean="0"/>
              <a:t>compromise or </a:t>
            </a:r>
            <a:r>
              <a:rPr lang="en-US" sz="2200" dirty="0"/>
              <a:t>collaboration </a:t>
            </a:r>
            <a:r>
              <a:rPr lang="en-US" sz="2200" dirty="0" smtClean="0"/>
              <a:t>rather </a:t>
            </a:r>
            <a:r>
              <a:rPr lang="en-US" sz="2200" dirty="0"/>
              <a:t>than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enforcement</a:t>
            </a:r>
            <a:r>
              <a:rPr lang="en-US" sz="2200" dirty="0"/>
              <a:t>, acquiescence or </a:t>
            </a:r>
            <a:r>
              <a:rPr lang="en-US" sz="2200" dirty="0" smtClean="0"/>
              <a:t>withdrawal</a:t>
            </a:r>
          </a:p>
          <a:p>
            <a:pPr>
              <a:buFont typeface="+mj-lt"/>
              <a:buAutoNum type="arabicPeriod" startAt="7"/>
            </a:pPr>
            <a:r>
              <a:rPr lang="en-US" sz="2200" dirty="0" smtClean="0"/>
              <a:t>Marital Scripts… Understanding how marital scripts work is important. They are </a:t>
            </a:r>
            <a:r>
              <a:rPr lang="en-US" sz="2200" dirty="0"/>
              <a:t>preformed ideas of how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people </a:t>
            </a:r>
            <a:r>
              <a:rPr lang="en-US" sz="2200" dirty="0"/>
              <a:t>should interact in marriage that are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often based </a:t>
            </a:r>
            <a:r>
              <a:rPr lang="en-US" sz="2200" dirty="0"/>
              <a:t>on modeling by parents and therefore are possibly different for two people in the same </a:t>
            </a:r>
            <a:r>
              <a:rPr lang="en-US" sz="2200" dirty="0" smtClean="0"/>
              <a:t>relationship. </a:t>
            </a:r>
            <a:br>
              <a:rPr lang="en-US" sz="2200" dirty="0" smtClean="0"/>
            </a:br>
            <a:r>
              <a:rPr lang="en-GB" sz="2200" b="1" dirty="0" smtClean="0"/>
              <a:t>Differences </a:t>
            </a:r>
            <a:r>
              <a:rPr lang="en-GB" sz="2200" b="1" dirty="0"/>
              <a:t>in marital scripts can be a potential source of conflict for a couple</a:t>
            </a:r>
            <a:endParaRPr lang="en-US" sz="2200" dirty="0"/>
          </a:p>
        </p:txBody>
      </p:sp>
      <p:pic>
        <p:nvPicPr>
          <p:cNvPr id="4098" name="Picture 2" descr="PBrokernRosseGlasses photo rose_colored_glass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222393"/>
            <a:ext cx="1347054" cy="131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log.lib.umn.edu/meyer769/psy_1001/Blog%2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03" y="2342285"/>
            <a:ext cx="2178126" cy="14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p.patheos.com.s3.amazonaws.com/blogs/godandthemachine/files/2014/07/modern-family-tech-use-300x1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58" y="4351770"/>
            <a:ext cx="2116571" cy="12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0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56197"/>
            <a:ext cx="7691719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9 Psychological Tasks </a:t>
            </a:r>
            <a:br>
              <a:rPr lang="en-US" sz="4400" b="1" dirty="0" smtClean="0"/>
            </a:br>
            <a:r>
              <a:rPr lang="en-US" sz="4400" b="1" dirty="0" smtClean="0"/>
              <a:t>Needed for a Good Marriage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39" y="1743506"/>
            <a:ext cx="8122529" cy="46480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 smtClean="0"/>
              <a:t>Judith </a:t>
            </a:r>
            <a:r>
              <a:rPr lang="en-US" dirty="0" err="1" smtClean="0"/>
              <a:t>Wallerstein</a:t>
            </a:r>
            <a:r>
              <a:rPr lang="en-US" dirty="0" smtClean="0"/>
              <a:t> interviewed 50 couples </a:t>
            </a:r>
            <a:br>
              <a:rPr lang="en-US" dirty="0" smtClean="0"/>
            </a:br>
            <a:r>
              <a:rPr lang="en-US" dirty="0" smtClean="0"/>
              <a:t>who had been married for at least 9 years; </a:t>
            </a:r>
            <a:br>
              <a:rPr lang="en-US" dirty="0" smtClean="0"/>
            </a:br>
            <a:r>
              <a:rPr lang="en-US" dirty="0" smtClean="0"/>
              <a:t>had children together and independently saw </a:t>
            </a:r>
            <a:br>
              <a:rPr lang="en-US" dirty="0" smtClean="0"/>
            </a:br>
            <a:r>
              <a:rPr lang="en-US" dirty="0" smtClean="0"/>
              <a:t>their marriages as happy.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 smtClean="0"/>
              <a:t>From this she discovered 9 psychological </a:t>
            </a:r>
            <a:br>
              <a:rPr lang="en-US" dirty="0" smtClean="0"/>
            </a:br>
            <a:r>
              <a:rPr lang="en-US" dirty="0" smtClean="0"/>
              <a:t>tasks that she feels provide for a strong </a:t>
            </a:r>
            <a:br>
              <a:rPr lang="en-US" dirty="0" smtClean="0"/>
            </a:br>
            <a:r>
              <a:rPr lang="en-US" dirty="0" smtClean="0"/>
              <a:t>marital relationship…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812" y="1716881"/>
            <a:ext cx="2373635" cy="1629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631" y="3722254"/>
            <a:ext cx="3033816" cy="25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4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9 Psychological Tasks </a:t>
            </a:r>
            <a:br>
              <a:rPr lang="en-US" sz="4000" b="1" dirty="0"/>
            </a:br>
            <a:r>
              <a:rPr lang="en-US" sz="4000" b="1" dirty="0"/>
              <a:t>Needed for a Good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665" y="1791855"/>
            <a:ext cx="8289904" cy="4770527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Separate emotionally from the family you grew up in;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/>
              <a:t>to the point of estrangement, but enough so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</a:t>
            </a:r>
            <a:r>
              <a:rPr lang="en-US" dirty="0"/>
              <a:t>identity is separate from that of your parents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siblings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/>
              <a:t>Build togetherness based on a shared intimacy and identity, while at the same time set boundaries to protect each partner's autonomy.</a:t>
            </a:r>
          </a:p>
          <a:p>
            <a:pPr>
              <a:buFont typeface="+mj-lt"/>
              <a:buAutoNum type="arabicPeriod"/>
            </a:pPr>
            <a:r>
              <a:rPr lang="en-US" dirty="0"/>
              <a:t>Establish a rich and pleasurable sexual relationship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protect </a:t>
            </a:r>
            <a:r>
              <a:rPr lang="en-US" dirty="0"/>
              <a:t>it from the intrusions of the workplace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family </a:t>
            </a:r>
            <a:r>
              <a:rPr lang="en-US" dirty="0"/>
              <a:t>obligations.</a:t>
            </a:r>
          </a:p>
          <a:p>
            <a:pPr>
              <a:buFont typeface="+mj-lt"/>
              <a:buAutoNum type="arabicPeriod"/>
            </a:pPr>
            <a:r>
              <a:rPr lang="en-US" dirty="0"/>
              <a:t>For couples with children, embrace the </a:t>
            </a:r>
            <a:r>
              <a:rPr lang="en-US" dirty="0" smtClean="0"/>
              <a:t>challenging </a:t>
            </a:r>
            <a:r>
              <a:rPr lang="en-US" dirty="0"/>
              <a:t>roles of parenthood and absorb the impact of a baby's entrance into the marriage. Learn to continue the work of protecting the privacy of you and your spouse as a couple.</a:t>
            </a:r>
          </a:p>
          <a:p>
            <a:endParaRPr lang="en-US" dirty="0"/>
          </a:p>
        </p:txBody>
      </p:sp>
      <p:pic>
        <p:nvPicPr>
          <p:cNvPr id="5122" name="Picture 2" descr="https://encrypted-tbn1.gstatic.com/images?q=tbn:ANd9GcQLJHF2Y_WDolcIIVihbUSTwRxOfvIJ1VP5J5UpjJrcb65QsvAym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38" y="1568816"/>
            <a:ext cx="1464252" cy="14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eedtim.files.wordpress.com/2013/07/do-not-disturb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26" y="3911008"/>
            <a:ext cx="1629063" cy="13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2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75" y="344561"/>
            <a:ext cx="8348975" cy="6182413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 startAt="4"/>
            </a:pPr>
            <a:r>
              <a:rPr lang="en-US" dirty="0"/>
              <a:t>For couples with children, embrace the daunting roles of parenthood and absorb the impact of a baby's entrance into the marriage. Learn to continue the work of protecting the privacy of you and your spouse as a couple.</a:t>
            </a:r>
          </a:p>
          <a:p>
            <a:pPr>
              <a:buFont typeface="+mj-lt"/>
              <a:buAutoNum type="arabicPeriod" startAt="4"/>
            </a:pPr>
            <a:r>
              <a:rPr lang="en-US" dirty="0" smtClean="0"/>
              <a:t>Confront </a:t>
            </a:r>
            <a:r>
              <a:rPr lang="en-US" dirty="0"/>
              <a:t>and master the inevitable crises of life.</a:t>
            </a:r>
          </a:p>
          <a:p>
            <a:pPr>
              <a:buFont typeface="+mj-lt"/>
              <a:buAutoNum type="arabicPeriod" startAt="4"/>
            </a:pPr>
            <a:r>
              <a:rPr lang="en-US" dirty="0"/>
              <a:t>Maintain the strength of the marital bond in the face of adversity. The marriage should be a safe haven in which partners are able to express their differences, anger and conflict.</a:t>
            </a:r>
          </a:p>
          <a:p>
            <a:pPr>
              <a:buFont typeface="+mj-lt"/>
              <a:buAutoNum type="arabicPeriod" startAt="4"/>
            </a:pPr>
            <a:r>
              <a:rPr lang="en-US" dirty="0"/>
              <a:t>Use humor and laughter to keep things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perspective </a:t>
            </a:r>
            <a:r>
              <a:rPr lang="en-US" dirty="0"/>
              <a:t>and to avoid boredom and isolation.</a:t>
            </a:r>
          </a:p>
          <a:p>
            <a:pPr>
              <a:buFont typeface="+mj-lt"/>
              <a:buAutoNum type="arabicPeriod" startAt="4"/>
            </a:pPr>
            <a:r>
              <a:rPr lang="en-US" dirty="0"/>
              <a:t>Nurture and comfort each other, satisfying each partner's needs for dependency and offering continuing encouragement and support.</a:t>
            </a:r>
          </a:p>
          <a:p>
            <a:pPr>
              <a:buFont typeface="+mj-lt"/>
              <a:buAutoNum type="arabicPeriod" startAt="4"/>
            </a:pPr>
            <a:r>
              <a:rPr lang="en-US" dirty="0"/>
              <a:t>Keep alive the early romantic, idealized images of falling in love, while facing the sober realities of the changes wrought by time.</a:t>
            </a:r>
          </a:p>
          <a:p>
            <a:endParaRPr lang="en-US" dirty="0"/>
          </a:p>
        </p:txBody>
      </p:sp>
      <p:pic>
        <p:nvPicPr>
          <p:cNvPr id="6146" name="Picture 2" descr="http://www.psychalive.org/wp-content/uploads/2012/01/Laughing-coup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28" y="3155230"/>
            <a:ext cx="1826704" cy="14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5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582834"/>
            <a:ext cx="7691719" cy="1143000"/>
          </a:xfrm>
        </p:spPr>
        <p:txBody>
          <a:bodyPr/>
          <a:lstStyle/>
          <a:p>
            <a:r>
              <a:rPr lang="en-US" sz="4000" b="1" dirty="0" smtClean="0"/>
              <a:t>3 Stage Life Cycle </a:t>
            </a:r>
            <a:br>
              <a:rPr lang="en-US" sz="4000" b="1" dirty="0" smtClean="0"/>
            </a:br>
            <a:r>
              <a:rPr lang="en-US" sz="4000" b="1" dirty="0" smtClean="0"/>
              <a:t>of Marital Relationships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167886"/>
            <a:ext cx="8260367" cy="440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According to Hilary </a:t>
            </a:r>
            <a:r>
              <a:rPr lang="en-US" dirty="0" err="1" smtClean="0"/>
              <a:t>Goldstine</a:t>
            </a:r>
            <a:r>
              <a:rPr lang="en-US" dirty="0" smtClean="0"/>
              <a:t>, psychologist, </a:t>
            </a:r>
            <a:br>
              <a:rPr lang="en-US" dirty="0" smtClean="0"/>
            </a:br>
            <a:r>
              <a:rPr lang="en-US" dirty="0" smtClean="0"/>
              <a:t>author and relationship counselor, there </a:t>
            </a:r>
            <a:br>
              <a:rPr lang="en-US" dirty="0" smtClean="0"/>
            </a:br>
            <a:r>
              <a:rPr lang="en-US" dirty="0" smtClean="0"/>
              <a:t>are 3 stages of the life cycle of a </a:t>
            </a:r>
            <a:br>
              <a:rPr lang="en-US" dirty="0" smtClean="0"/>
            </a:br>
            <a:r>
              <a:rPr lang="en-US" dirty="0" smtClean="0"/>
              <a:t>marital relationship.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180" y="3109726"/>
            <a:ext cx="1889373" cy="28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1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09" y="19415"/>
            <a:ext cx="8275782" cy="1143000"/>
          </a:xfrm>
        </p:spPr>
        <p:txBody>
          <a:bodyPr/>
          <a:lstStyle/>
          <a:p>
            <a:r>
              <a:rPr lang="en-US" sz="3600" b="1" dirty="0" smtClean="0"/>
              <a:t>Stage 1 </a:t>
            </a:r>
            <a:r>
              <a:rPr lang="en-GB" sz="3600" b="1" dirty="0" smtClean="0"/>
              <a:t>Happy </a:t>
            </a:r>
            <a:r>
              <a:rPr lang="en-GB" sz="3600" b="1" dirty="0"/>
              <a:t>Honeymoon Stage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824" b="3824"/>
          <a:stretch>
            <a:fillRect/>
          </a:stretch>
        </p:blipFill>
        <p:spPr>
          <a:xfrm>
            <a:off x="285519" y="1324846"/>
            <a:ext cx="8634496" cy="5132390"/>
          </a:xfrm>
        </p:spPr>
      </p:pic>
      <p:sp>
        <p:nvSpPr>
          <p:cNvPr id="3" name="Rectangle 2"/>
          <p:cNvSpPr/>
          <p:nvPr/>
        </p:nvSpPr>
        <p:spPr>
          <a:xfrm>
            <a:off x="285519" y="966744"/>
            <a:ext cx="86344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The falling </a:t>
            </a:r>
            <a:r>
              <a:rPr lang="en-US" sz="2200" dirty="0"/>
              <a:t>in </a:t>
            </a:r>
            <a:r>
              <a:rPr lang="en-US" sz="2200" dirty="0" smtClean="0"/>
              <a:t>love stage, filled with positive </a:t>
            </a:r>
            <a:r>
              <a:rPr lang="en-US" sz="2200" dirty="0"/>
              <a:t>feelings, </a:t>
            </a:r>
            <a:r>
              <a:rPr lang="en-US" sz="2200" dirty="0" smtClean="0"/>
              <a:t>and putting </a:t>
            </a:r>
            <a:r>
              <a:rPr lang="en-US" sz="2200" dirty="0"/>
              <a:t>our best self forward…</a:t>
            </a:r>
            <a:endParaRPr lang="en-CA" sz="2200" dirty="0"/>
          </a:p>
          <a:p>
            <a:r>
              <a:rPr lang="en-GB" sz="2200" dirty="0"/>
              <a:t>In this stage couples give and receive pleasure and enjoy each other’s </a:t>
            </a:r>
            <a:r>
              <a:rPr lang="en-GB" sz="2200" dirty="0" smtClean="0"/>
              <a:t>company. They </a:t>
            </a:r>
            <a:r>
              <a:rPr lang="en-GB" sz="2200" dirty="0"/>
              <a:t>spend a lot of time together, </a:t>
            </a:r>
            <a:r>
              <a:rPr lang="en-GB" sz="2200" dirty="0" smtClean="0"/>
              <a:t>talking for hours, supporting </a:t>
            </a:r>
            <a:r>
              <a:rPr lang="en-GB" sz="2200" dirty="0"/>
              <a:t>each other, and are responsive to each other's needs. </a:t>
            </a:r>
            <a:endParaRPr lang="en-CA" sz="2200" dirty="0"/>
          </a:p>
          <a:p>
            <a:r>
              <a:rPr lang="en-GB" sz="2200" dirty="0"/>
              <a:t>Each tries to achieve a </a:t>
            </a:r>
            <a:r>
              <a:rPr lang="en-GB" sz="2200" dirty="0" smtClean="0"/>
              <a:t>close </a:t>
            </a:r>
            <a:r>
              <a:rPr lang="en-GB" sz="2200" dirty="0"/>
              <a:t>and harmonious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relationship. In doing </a:t>
            </a:r>
            <a:r>
              <a:rPr lang="en-GB" sz="2200" dirty="0"/>
              <a:t>so, they establish a basis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for </a:t>
            </a:r>
            <a:r>
              <a:rPr lang="en-GB" sz="2200" dirty="0"/>
              <a:t>a lasting </a:t>
            </a:r>
            <a:r>
              <a:rPr lang="en-GB" sz="2200" dirty="0" smtClean="0"/>
              <a:t>relationship</a:t>
            </a:r>
            <a:r>
              <a:rPr lang="en-GB" sz="2200" dirty="0"/>
              <a:t>. </a:t>
            </a:r>
            <a:r>
              <a:rPr lang="en-GB" sz="2200" dirty="0" smtClean="0"/>
              <a:t>But </a:t>
            </a:r>
            <a:r>
              <a:rPr lang="en-GB" sz="2200" dirty="0"/>
              <a:t>perhaps their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intimacy &amp; </a:t>
            </a:r>
            <a:r>
              <a:rPr lang="en-GB" sz="2200" dirty="0"/>
              <a:t>harmony are achieved by ignoring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or avoiding </a:t>
            </a:r>
            <a:r>
              <a:rPr lang="en-GB" sz="2200" dirty="0"/>
              <a:t>the problems </a:t>
            </a:r>
            <a:r>
              <a:rPr lang="en-GB" sz="2200" dirty="0" smtClean="0"/>
              <a:t>&amp; </a:t>
            </a:r>
            <a:r>
              <a:rPr lang="en-GB" sz="2200" dirty="0"/>
              <a:t>disagreements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that </a:t>
            </a:r>
            <a:r>
              <a:rPr lang="en-GB" sz="2200" dirty="0"/>
              <a:t>are inevitable in any close </a:t>
            </a:r>
            <a:r>
              <a:rPr lang="en-GB" sz="2200" dirty="0" smtClean="0"/>
              <a:t>relationship. </a:t>
            </a:r>
          </a:p>
          <a:p>
            <a:r>
              <a:rPr lang="en-GB" sz="2200" dirty="0" smtClean="0"/>
              <a:t>People tend to present themselves </a:t>
            </a:r>
            <a:r>
              <a:rPr lang="en-GB" sz="2200" dirty="0"/>
              <a:t>in the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best </a:t>
            </a:r>
            <a:r>
              <a:rPr lang="en-GB" sz="2200" dirty="0"/>
              <a:t>possible light </a:t>
            </a:r>
            <a:r>
              <a:rPr lang="en-GB" sz="2200" dirty="0" smtClean="0"/>
              <a:t>to </a:t>
            </a:r>
            <a:r>
              <a:rPr lang="en-GB" sz="2200" dirty="0"/>
              <a:t>make a good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impression &amp; </a:t>
            </a:r>
            <a:r>
              <a:rPr lang="en-GB" sz="2200" dirty="0"/>
              <a:t>win approval from </a:t>
            </a:r>
            <a:r>
              <a:rPr lang="en-GB" sz="2200" dirty="0" smtClean="0"/>
              <a:t>their</a:t>
            </a:r>
            <a:br>
              <a:rPr lang="en-GB" sz="2200" dirty="0" smtClean="0"/>
            </a:br>
            <a:r>
              <a:rPr lang="en-GB" sz="2200" dirty="0" smtClean="0"/>
              <a:t>partner</a:t>
            </a:r>
            <a:r>
              <a:rPr lang="en-GB" sz="2200" dirty="0"/>
              <a:t>. They might be afraid the other would reject them if their true </a:t>
            </a:r>
            <a:r>
              <a:rPr lang="en-GB" sz="2200" dirty="0" smtClean="0"/>
              <a:t>self </a:t>
            </a:r>
            <a:r>
              <a:rPr lang="en-GB" sz="2200" dirty="0"/>
              <a:t>were to become known</a:t>
            </a:r>
            <a:r>
              <a:rPr lang="en-GB" sz="2200" dirty="0" smtClean="0"/>
              <a:t>. Also, they </a:t>
            </a:r>
            <a:r>
              <a:rPr lang="en-GB" sz="2200" dirty="0"/>
              <a:t>tend to see the other, </a:t>
            </a:r>
            <a:r>
              <a:rPr lang="en-GB" sz="2200" dirty="0" smtClean="0"/>
              <a:t>person </a:t>
            </a:r>
            <a:r>
              <a:rPr lang="en-GB" sz="2200" dirty="0"/>
              <a:t>in a more favourable light. 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36032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5" y="111356"/>
            <a:ext cx="8635998" cy="1143000"/>
          </a:xfrm>
        </p:spPr>
        <p:txBody>
          <a:bodyPr/>
          <a:lstStyle/>
          <a:p>
            <a:r>
              <a:rPr lang="en-US" sz="3600" b="1" dirty="0" smtClean="0"/>
              <a:t>Stage 2 </a:t>
            </a:r>
            <a:r>
              <a:rPr lang="en-GB" sz="3600" b="1" dirty="0"/>
              <a:t>Period of Conflicts and Regrets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65" t="5449" r="5636" b="5449"/>
          <a:stretch/>
        </p:blipFill>
        <p:spPr>
          <a:xfrm>
            <a:off x="221674" y="2600866"/>
            <a:ext cx="5764347" cy="3977036"/>
          </a:xfrm>
        </p:spPr>
      </p:pic>
      <p:sp>
        <p:nvSpPr>
          <p:cNvPr id="3" name="Rectangle 2"/>
          <p:cNvSpPr/>
          <p:nvPr/>
        </p:nvSpPr>
        <p:spPr>
          <a:xfrm>
            <a:off x="314036" y="1099479"/>
            <a:ext cx="882996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/>
              <a:t>A period of conflicts and regrets </a:t>
            </a:r>
            <a:r>
              <a:rPr lang="en-GB" sz="2500" dirty="0" smtClean="0"/>
              <a:t>follows </a:t>
            </a:r>
            <a:r>
              <a:rPr lang="en-GB" sz="2500" dirty="0"/>
              <a:t>with the inevitable stripping away of the masks or facades of the honeymoon stage that comes with years of intimate living. </a:t>
            </a:r>
            <a:r>
              <a:rPr lang="en-GB" sz="2500" dirty="0" smtClean="0"/>
              <a:t>The discrepancy 				between </a:t>
            </a:r>
            <a:r>
              <a:rPr lang="en-GB" sz="2500" dirty="0"/>
              <a:t>what one thought, </a:t>
            </a:r>
            <a:r>
              <a:rPr lang="en-GB" sz="2500" dirty="0" smtClean="0"/>
              <a:t>hoped</a:t>
            </a:r>
            <a:r>
              <a:rPr lang="en-GB" sz="2500" dirty="0"/>
              <a:t>, or </a:t>
            </a:r>
            <a:r>
              <a:rPr lang="en-GB" sz="2500" dirty="0" smtClean="0"/>
              <a:t>				    </a:t>
            </a:r>
            <a:r>
              <a:rPr lang="en-GB" sz="2500" dirty="0" smtClean="0">
                <a:solidFill>
                  <a:schemeClr val="bg1"/>
                </a:solidFill>
              </a:rPr>
              <a:t>expected </a:t>
            </a:r>
            <a:r>
              <a:rPr lang="en-GB" sz="2500" dirty="0">
                <a:solidFill>
                  <a:schemeClr val="bg1"/>
                </a:solidFill>
              </a:rPr>
              <a:t>marriage </a:t>
            </a:r>
            <a:r>
              <a:rPr lang="en-GB" sz="2500" dirty="0" smtClean="0"/>
              <a:t>would be like </a:t>
            </a:r>
            <a:r>
              <a:rPr lang="en-GB" sz="2500" dirty="0"/>
              <a:t>and </a:t>
            </a:r>
            <a:r>
              <a:rPr lang="en-GB" sz="2500" dirty="0" smtClean="0"/>
              <a:t>its 			  </a:t>
            </a:r>
            <a:r>
              <a:rPr lang="en-GB" sz="2500" dirty="0" smtClean="0">
                <a:solidFill>
                  <a:schemeClr val="bg1"/>
                </a:solidFill>
              </a:rPr>
              <a:t>present </a:t>
            </a:r>
            <a:r>
              <a:rPr lang="en-GB" sz="2500" dirty="0">
                <a:solidFill>
                  <a:schemeClr val="bg1"/>
                </a:solidFill>
              </a:rPr>
              <a:t>reality can l</a:t>
            </a:r>
            <a:r>
              <a:rPr lang="en-GB" sz="2500" dirty="0"/>
              <a:t>ead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/>
              <a:t>to </a:t>
            </a:r>
            <a:r>
              <a:rPr lang="en-GB" sz="2500" dirty="0" smtClean="0"/>
              <a:t>disappointment</a:t>
            </a:r>
            <a:r>
              <a:rPr lang="en-GB" sz="2500" dirty="0"/>
              <a:t>, </a:t>
            </a:r>
            <a:r>
              <a:rPr lang="en-GB" sz="2500" dirty="0" smtClean="0"/>
              <a:t>			  </a:t>
            </a:r>
            <a:r>
              <a:rPr lang="en-GB" sz="2500" dirty="0" smtClean="0">
                <a:solidFill>
                  <a:schemeClr val="bg1"/>
                </a:solidFill>
              </a:rPr>
              <a:t>hurt </a:t>
            </a:r>
            <a:r>
              <a:rPr lang="en-GB" sz="2500" dirty="0">
                <a:solidFill>
                  <a:schemeClr val="bg1"/>
                </a:solidFill>
              </a:rPr>
              <a:t>and bitterness. </a:t>
            </a:r>
            <a:r>
              <a:rPr lang="en-GB" sz="2500" dirty="0" smtClean="0"/>
              <a:t>Too often</a:t>
            </a:r>
            <a:r>
              <a:rPr lang="en-GB" sz="2500" dirty="0"/>
              <a:t>, however, </a:t>
            </a:r>
            <a:r>
              <a:rPr lang="en-GB" sz="2500" dirty="0" smtClean="0"/>
              <a:t>		        </a:t>
            </a:r>
            <a:r>
              <a:rPr lang="en-GB" sz="2500" dirty="0" smtClean="0">
                <a:solidFill>
                  <a:schemeClr val="bg1"/>
                </a:solidFill>
              </a:rPr>
              <a:t>the </a:t>
            </a:r>
            <a:r>
              <a:rPr lang="en-GB" sz="2500" dirty="0">
                <a:solidFill>
                  <a:schemeClr val="bg1"/>
                </a:solidFill>
              </a:rPr>
              <a:t>fault for the </a:t>
            </a:r>
            <a:r>
              <a:rPr lang="en-GB" sz="2500" dirty="0" smtClean="0">
                <a:solidFill>
                  <a:schemeClr val="bg1"/>
                </a:solidFill>
              </a:rPr>
              <a:t>marital </a:t>
            </a:r>
            <a:r>
              <a:rPr lang="en-GB" sz="2500" dirty="0" smtClean="0"/>
              <a:t>problems </a:t>
            </a:r>
            <a:r>
              <a:rPr lang="en-GB" sz="2500" dirty="0"/>
              <a:t>is </a:t>
            </a:r>
            <a:r>
              <a:rPr lang="en-GB" sz="2500" dirty="0" smtClean="0"/>
              <a:t>				         </a:t>
            </a:r>
            <a:r>
              <a:rPr lang="en-GB" sz="2500" dirty="0" smtClean="0">
                <a:solidFill>
                  <a:schemeClr val="bg1"/>
                </a:solidFill>
              </a:rPr>
              <a:t>attributed </a:t>
            </a:r>
            <a:r>
              <a:rPr lang="en-GB" sz="2500" dirty="0">
                <a:solidFill>
                  <a:schemeClr val="bg1"/>
                </a:solidFill>
              </a:rPr>
              <a:t>to </a:t>
            </a:r>
            <a:r>
              <a:rPr lang="en-GB" sz="2500" dirty="0" smtClean="0">
                <a:solidFill>
                  <a:schemeClr val="bg1"/>
                </a:solidFill>
              </a:rPr>
              <a:t>the other</a:t>
            </a:r>
            <a:r>
              <a:rPr lang="en-GB" sz="2500" dirty="0">
                <a:solidFill>
                  <a:schemeClr val="bg1"/>
                </a:solidFill>
              </a:rPr>
              <a:t>, </a:t>
            </a:r>
            <a:r>
              <a:rPr lang="en-GB" sz="2500" dirty="0"/>
              <a:t>so that </a:t>
            </a:r>
            <a:r>
              <a:rPr lang="en-GB" sz="2500" dirty="0" smtClean="0"/>
              <a:t>mutual 					</a:t>
            </a:r>
            <a:r>
              <a:rPr lang="en-GB" sz="2500" dirty="0" smtClean="0">
                <a:solidFill>
                  <a:schemeClr val="bg1"/>
                </a:solidFill>
              </a:rPr>
              <a:t>   blaming can </a:t>
            </a:r>
            <a:r>
              <a:rPr lang="en-GB" sz="2500" dirty="0"/>
              <a:t>be frequent during </a:t>
            </a:r>
            <a:r>
              <a:rPr lang="en-GB" sz="2500" dirty="0" smtClean="0"/>
              <a:t>					</a:t>
            </a:r>
            <a:r>
              <a:rPr lang="en-GB" sz="2500" dirty="0" smtClean="0">
                <a:solidFill>
                  <a:schemeClr val="bg1"/>
                </a:solidFill>
              </a:rPr>
              <a:t>   Stage 4. The </a:t>
            </a:r>
            <a:r>
              <a:rPr lang="en-GB" sz="2500" dirty="0"/>
              <a:t>belief that "if only </a:t>
            </a:r>
            <a:r>
              <a:rPr lang="en-GB" sz="2500" dirty="0" smtClean="0"/>
              <a:t>				</a:t>
            </a:r>
            <a:r>
              <a:rPr lang="en-GB" sz="2500" dirty="0" smtClean="0">
                <a:solidFill>
                  <a:schemeClr val="bg1"/>
                </a:solidFill>
              </a:rPr>
              <a:t>     	     my spouse </a:t>
            </a:r>
            <a:r>
              <a:rPr lang="en-GB" sz="2500" dirty="0"/>
              <a:t>would change or be </a:t>
            </a:r>
            <a:r>
              <a:rPr lang="en-GB" sz="2500" dirty="0" smtClean="0"/>
              <a:t>				        </a:t>
            </a:r>
            <a:r>
              <a:rPr lang="en-GB" sz="2500" dirty="0" smtClean="0">
                <a:solidFill>
                  <a:schemeClr val="bg1"/>
                </a:solidFill>
              </a:rPr>
              <a:t>different</a:t>
            </a:r>
            <a:r>
              <a:rPr lang="en-GB" sz="2500" dirty="0">
                <a:solidFill>
                  <a:schemeClr val="bg1"/>
                </a:solidFill>
              </a:rPr>
              <a:t>, </a:t>
            </a:r>
            <a:r>
              <a:rPr lang="en-GB" sz="2500" dirty="0"/>
              <a:t>everything would be </a:t>
            </a:r>
            <a:r>
              <a:rPr lang="en-GB" sz="2500" dirty="0" smtClean="0"/>
              <a:t>				</a:t>
            </a:r>
            <a:r>
              <a:rPr lang="en-GB" sz="2500" dirty="0"/>
              <a:t> </a:t>
            </a:r>
            <a:r>
              <a:rPr lang="en-GB" sz="2500" dirty="0" smtClean="0"/>
              <a:t>        </a:t>
            </a:r>
            <a:r>
              <a:rPr lang="en-GB" sz="2500" dirty="0" smtClean="0">
                <a:solidFill>
                  <a:schemeClr val="bg1"/>
                </a:solidFill>
              </a:rPr>
              <a:t>okay</a:t>
            </a:r>
            <a:r>
              <a:rPr lang="en-GB" sz="2500" dirty="0">
                <a:solidFill>
                  <a:schemeClr val="bg1"/>
                </a:solidFill>
              </a:rPr>
              <a:t>." is </a:t>
            </a:r>
            <a:r>
              <a:rPr lang="en-GB" sz="2500" dirty="0"/>
              <a:t>typical of this period.</a:t>
            </a: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153689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162342"/>
            <a:ext cx="8626763" cy="1143000"/>
          </a:xfrm>
        </p:spPr>
        <p:txBody>
          <a:bodyPr/>
          <a:lstStyle/>
          <a:p>
            <a:r>
              <a:rPr lang="en-US" sz="3600" b="1" dirty="0" smtClean="0"/>
              <a:t>Stage 3 </a:t>
            </a:r>
            <a:r>
              <a:rPr lang="en-GB" sz="3600" b="1" dirty="0"/>
              <a:t>Reaching an Accord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5516" b="5516"/>
          <a:stretch>
            <a:fillRect/>
          </a:stretch>
        </p:blipFill>
        <p:spPr>
          <a:xfrm flipH="1">
            <a:off x="3054807" y="2389527"/>
            <a:ext cx="5839811" cy="3686913"/>
          </a:xfrm>
        </p:spPr>
      </p:pic>
      <p:sp>
        <p:nvSpPr>
          <p:cNvPr id="3" name="Rectangle 2"/>
          <p:cNvSpPr/>
          <p:nvPr/>
        </p:nvSpPr>
        <p:spPr>
          <a:xfrm>
            <a:off x="338212" y="1217406"/>
            <a:ext cx="855640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dirty="0"/>
              <a:t>At this stage couples accept and adjust to each other. They reach an accord - differences and disagreements have been recognized and worked through so that there is no longer the need for masks and facades. As a result, both partners can comfortably 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>be </a:t>
            </a:r>
            <a:r>
              <a:rPr lang="en-GB" sz="2300" dirty="0"/>
              <a:t>themselves and still feel loved 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>and </a:t>
            </a:r>
            <a:r>
              <a:rPr lang="en-GB" sz="2300" dirty="0"/>
              <a:t>accepted by the other</a:t>
            </a:r>
            <a:r>
              <a:rPr lang="en-GB" sz="2300" dirty="0" smtClean="0"/>
              <a:t>. Stage 3 </a:t>
            </a:r>
            <a:br>
              <a:rPr lang="en-GB" sz="2300" dirty="0" smtClean="0"/>
            </a:br>
            <a:r>
              <a:rPr lang="en-GB" sz="2300" dirty="0" smtClean="0"/>
              <a:t>is </a:t>
            </a:r>
            <a:r>
              <a:rPr lang="en-GB" sz="2300" dirty="0"/>
              <a:t>based upon realistic expectations 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>and </a:t>
            </a:r>
            <a:r>
              <a:rPr lang="en-GB" sz="2300" dirty="0"/>
              <a:t>mutual accommodation. Each 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>partner </a:t>
            </a:r>
            <a:r>
              <a:rPr lang="en-GB" sz="2300" dirty="0"/>
              <a:t>strives to meet the needs of 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>the </a:t>
            </a:r>
            <a:r>
              <a:rPr lang="en-GB" sz="2300" dirty="0"/>
              <a:t>other, and in return, expects </a:t>
            </a:r>
            <a:r>
              <a:rPr lang="en-GB" sz="2300" dirty="0" smtClean="0"/>
              <a:t>his, her  </a:t>
            </a:r>
            <a:br>
              <a:rPr lang="en-GB" sz="2300" dirty="0" smtClean="0"/>
            </a:br>
            <a:r>
              <a:rPr lang="en-GB" sz="2300" dirty="0" smtClean="0"/>
              <a:t>or their </a:t>
            </a:r>
            <a:r>
              <a:rPr lang="en-GB" sz="2300" dirty="0"/>
              <a:t>own needs to be met to a 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>realistic </a:t>
            </a:r>
            <a:r>
              <a:rPr lang="en-GB" sz="2300" dirty="0"/>
              <a:t>degree by the other. This 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>stage </a:t>
            </a:r>
            <a:r>
              <a:rPr lang="en-GB" sz="2300" dirty="0"/>
              <a:t>often requires work and 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>effort </a:t>
            </a:r>
            <a:r>
              <a:rPr lang="en-GB" sz="2300" dirty="0"/>
              <a:t>on both sides.</a:t>
            </a:r>
            <a:endParaRPr lang="en-CA" sz="2300" dirty="0"/>
          </a:p>
        </p:txBody>
      </p:sp>
    </p:spTree>
    <p:extLst>
      <p:ext uri="{BB962C8B-B14F-4D97-AF65-F5344CB8AC3E}">
        <p14:creationId xmlns:p14="http://schemas.microsoft.com/office/powerpoint/2010/main" val="211516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static6.businessinsider.com/image/4fe4c8fbecad043729000019-606-400/frank-and-anita-milfor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8" y="3298722"/>
            <a:ext cx="2228849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Family Life Cycle Framework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1266806"/>
            <a:ext cx="7998690" cy="4571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Alternatively, some researchers find that it is a little more complex than 3 stages. They felt a better fit would include reference to the different stages of the family life cycle as they affect and require different responses from any couple.</a:t>
            </a:r>
            <a:endParaRPr lang="en-US" dirty="0"/>
          </a:p>
        </p:txBody>
      </p:sp>
      <p:pic>
        <p:nvPicPr>
          <p:cNvPr id="1036" name="Picture 12" descr="http://senioramericansassociation.com/wp-content/uploads/2014/11/baby-boomer-house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00" y="4267199"/>
            <a:ext cx="2173623" cy="16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81892" y="2924572"/>
            <a:ext cx="8248071" cy="4065521"/>
            <a:chOff x="581892" y="2924572"/>
            <a:chExt cx="8248071" cy="4065521"/>
          </a:xfrm>
        </p:grpSpPr>
        <p:pic>
          <p:nvPicPr>
            <p:cNvPr id="1028" name="Picture 4" descr="http://www.scform.com/wp-content/uploads/2010/09/young-couple-embracing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836" y="2924572"/>
              <a:ext cx="2018988" cy="1342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cache-blog.credit.com/wp-content/uploads/2014/03/new-parents-money-questions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741" y="3759187"/>
              <a:ext cx="2599707" cy="166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.guim.co.uk/static/w-620/h--/q-95/sys-images/Guardian/About/General/2012/4/19/1334829356521/gay-parenting-3-006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547" y="4871934"/>
              <a:ext cx="2105605" cy="1390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sparkpeople.com/assets/team_pics/adult-family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152" y="5390447"/>
              <a:ext cx="2058355" cy="1352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72727" y="2924572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dirty="0"/>
                <a:t>Adjustment to marriage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01527" y="3418362"/>
              <a:ext cx="12284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Birth of a child</a:t>
              </a:r>
            </a:p>
            <a:p>
              <a:pPr algn="r"/>
              <a:endParaRPr lang="en-CA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51782" y="5698990"/>
              <a:ext cx="13023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Teenage years</a:t>
              </a:r>
            </a:p>
            <a:p>
              <a:pPr algn="r"/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01091" y="6066763"/>
              <a:ext cx="17549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Children leaving home</a:t>
              </a:r>
            </a:p>
            <a:p>
              <a:endParaRPr lang="en-CA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1892" y="3922704"/>
              <a:ext cx="1413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Retirement</a:t>
              </a:r>
            </a:p>
            <a:p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3068" y="2949554"/>
              <a:ext cx="2462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Growing old together</a:t>
              </a:r>
              <a:endParaRPr lang="en-CA" dirty="0"/>
            </a:p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06334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250</TotalTime>
  <Words>468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Venture</vt:lpstr>
      <vt:lpstr>Marital Relationships</vt:lpstr>
      <vt:lpstr>9 Psychological Tasks  Needed for a Good Marriage</vt:lpstr>
      <vt:lpstr>9 Psychological Tasks  Needed for a Good Marriage</vt:lpstr>
      <vt:lpstr>PowerPoint Presentation</vt:lpstr>
      <vt:lpstr>3 Stage Life Cycle  of Marital Relationships</vt:lpstr>
      <vt:lpstr>Stage 1 Happy Honeymoon Stage</vt:lpstr>
      <vt:lpstr>Stage 2 Period of Conflicts and Regrets</vt:lpstr>
      <vt:lpstr>Stage 3 Reaching an Accord </vt:lpstr>
      <vt:lpstr>Family Life Cycle Framework</vt:lpstr>
      <vt:lpstr>Family Life Cycle Framework</vt:lpstr>
      <vt:lpstr>10 Factors Affecting  Marital Satisfaction</vt:lpstr>
      <vt:lpstr>PowerPoint Presentation</vt:lpstr>
    </vt:vector>
  </TitlesOfParts>
  <Company>FFSS - TLDSB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Marital Relatioships</dc:title>
  <dc:creator>AnnMarie Carruth</dc:creator>
  <cp:lastModifiedBy>AnnMarie Carruth</cp:lastModifiedBy>
  <cp:revision>26</cp:revision>
  <dcterms:created xsi:type="dcterms:W3CDTF">2014-12-15T00:43:38Z</dcterms:created>
  <dcterms:modified xsi:type="dcterms:W3CDTF">2014-12-15T21:53:02Z</dcterms:modified>
</cp:coreProperties>
</file>